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77" r:id="rId3"/>
    <p:sldId id="278" r:id="rId4"/>
    <p:sldId id="279" r:id="rId5"/>
    <p:sldId id="281" r:id="rId6"/>
    <p:sldId id="311" r:id="rId7"/>
    <p:sldId id="285" r:id="rId8"/>
    <p:sldId id="287" r:id="rId9"/>
    <p:sldId id="286" r:id="rId10"/>
    <p:sldId id="292" r:id="rId11"/>
    <p:sldId id="276" r:id="rId12"/>
    <p:sldId id="313" r:id="rId13"/>
    <p:sldId id="314" r:id="rId14"/>
    <p:sldId id="315" r:id="rId15"/>
    <p:sldId id="316" r:id="rId16"/>
    <p:sldId id="317" r:id="rId17"/>
    <p:sldId id="310" r:id="rId18"/>
    <p:sldId id="307" r:id="rId19"/>
    <p:sldId id="306" r:id="rId20"/>
    <p:sldId id="308" r:id="rId21"/>
    <p:sldId id="309" r:id="rId22"/>
    <p:sldId id="299" r:id="rId23"/>
    <p:sldId id="293" r:id="rId24"/>
    <p:sldId id="294" r:id="rId25"/>
    <p:sldId id="319" r:id="rId26"/>
    <p:sldId id="320" r:id="rId27"/>
    <p:sldId id="322" r:id="rId28"/>
    <p:sldId id="296" r:id="rId29"/>
    <p:sldId id="298" r:id="rId30"/>
    <p:sldId id="301" r:id="rId31"/>
    <p:sldId id="302" r:id="rId32"/>
    <p:sldId id="304" r:id="rId33"/>
    <p:sldId id="289" r:id="rId34"/>
    <p:sldId id="295" r:id="rId35"/>
    <p:sldId id="318" r:id="rId36"/>
    <p:sldId id="280" r:id="rId3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4000" y="1122363"/>
            <a:ext cx="9144000" cy="3057752"/>
          </a:xfrm>
        </p:spPr>
        <p:txBody>
          <a:bodyPr anchor="b">
            <a:normAutofit/>
          </a:bodyPr>
          <a:lstStyle>
            <a:lvl1pPr algn="ctr">
              <a:defRPr sz="3600"/>
            </a:lvl1pPr>
          </a:lstStyle>
          <a:p>
            <a:r>
              <a:rPr lang="hu-HU" dirty="0" smtClean="0"/>
              <a:t>Az előadás címe…</a:t>
            </a:r>
            <a:endParaRPr lang="hu-HU" dirty="0"/>
          </a:p>
        </p:txBody>
      </p:sp>
      <p:sp>
        <p:nvSpPr>
          <p:cNvPr id="3" name="Alcím 2"/>
          <p:cNvSpPr>
            <a:spLocks noGrp="1"/>
          </p:cNvSpPr>
          <p:nvPr>
            <p:ph type="subTitle" idx="1" hasCustomPrompt="1"/>
          </p:nvPr>
        </p:nvSpPr>
        <p:spPr>
          <a:xfrm>
            <a:off x="1524000" y="4310743"/>
            <a:ext cx="9144000" cy="9470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smtClean="0"/>
              <a:t>Előadó…</a:t>
            </a:r>
            <a:endParaRPr lang="hu-HU" dirty="0"/>
          </a:p>
        </p:txBody>
      </p:sp>
    </p:spTree>
    <p:extLst>
      <p:ext uri="{BB962C8B-B14F-4D97-AF65-F5344CB8AC3E}">
        <p14:creationId xmlns:p14="http://schemas.microsoft.com/office/powerpoint/2010/main" val="393313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748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839787" y="2057400"/>
            <a:ext cx="3932237" cy="36783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Tree>
    <p:extLst>
      <p:ext uri="{BB962C8B-B14F-4D97-AF65-F5344CB8AC3E}">
        <p14:creationId xmlns:p14="http://schemas.microsoft.com/office/powerpoint/2010/main" val="187236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kezd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46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Zár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838200" y="3567795"/>
            <a:ext cx="10515600" cy="905378"/>
          </a:xfrm>
        </p:spPr>
        <p:txBody>
          <a:bodyPr/>
          <a:lstStyle>
            <a:lvl1pPr algn="ctr">
              <a:defRPr/>
            </a:lvl1pPr>
          </a:lstStyle>
          <a:p>
            <a:r>
              <a:rPr lang="hu-HU" dirty="0" smtClean="0"/>
              <a:t>Köszönöm a figyelmet!</a:t>
            </a:r>
            <a:endParaRPr lang="hu-HU" dirty="0"/>
          </a:p>
        </p:txBody>
      </p:sp>
    </p:spTree>
    <p:extLst>
      <p:ext uri="{BB962C8B-B14F-4D97-AF65-F5344CB8AC3E}">
        <p14:creationId xmlns:p14="http://schemas.microsoft.com/office/powerpoint/2010/main" val="401581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hu-HU" dirty="0" smtClean="0"/>
              <a:t>Fejléc…</a:t>
            </a:r>
            <a:endParaRPr lang="hu-HU" dirty="0"/>
          </a:p>
        </p:txBody>
      </p:sp>
      <p:sp>
        <p:nvSpPr>
          <p:cNvPr id="3" name="Tartalom helye 2"/>
          <p:cNvSpPr>
            <a:spLocks noGrp="1"/>
          </p:cNvSpPr>
          <p:nvPr>
            <p:ph idx="1" hasCustomPrompt="1"/>
          </p:nvPr>
        </p:nvSpPr>
        <p:spPr/>
        <p:txBody>
          <a:bodyPr/>
          <a:lstStyle>
            <a:lvl1pPr marL="0" indent="0">
              <a:buNone/>
              <a:defRPr/>
            </a:lvl1pPr>
          </a:lstStyle>
          <a:p>
            <a:pPr lvl="0"/>
            <a:r>
              <a:rPr lang="hu-HU" dirty="0" smtClean="0"/>
              <a:t>Szöveg…</a:t>
            </a:r>
          </a:p>
        </p:txBody>
      </p:sp>
    </p:spTree>
    <p:extLst>
      <p:ext uri="{BB962C8B-B14F-4D97-AF65-F5344CB8AC3E}">
        <p14:creationId xmlns:p14="http://schemas.microsoft.com/office/powerpoint/2010/main" val="223707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hu-HU" dirty="0" smtClean="0"/>
              <a:t>Fejléc…</a:t>
            </a:r>
            <a:endParaRPr lang="hu-HU" dirty="0"/>
          </a:p>
        </p:txBody>
      </p:sp>
      <p:sp>
        <p:nvSpPr>
          <p:cNvPr id="3" name="Tartalom helye 2"/>
          <p:cNvSpPr>
            <a:spLocks noGrp="1"/>
          </p:cNvSpPr>
          <p:nvPr>
            <p:ph idx="1" hasCustomPrompt="1"/>
          </p:nvPr>
        </p:nvSpPr>
        <p:spPr/>
        <p:txBody>
          <a:bodyPr/>
          <a:lstStyle>
            <a:lvl1pPr>
              <a:defRPr/>
            </a:lvl1pPr>
          </a:lstStyle>
          <a:p>
            <a:pPr lvl="0"/>
            <a:r>
              <a:rPr lang="hu-HU" dirty="0" smtClean="0"/>
              <a:t>Szöveg…</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80193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9"/>
            <a:ext cx="10515600" cy="2470376"/>
          </a:xfrm>
        </p:spPr>
        <p:txBody>
          <a:bodyPr anchor="b">
            <a:normAutofit/>
          </a:bodyPr>
          <a:lstStyle>
            <a:lvl1pPr>
              <a:defRPr sz="4400"/>
            </a:lvl1pPr>
          </a:lstStyle>
          <a:p>
            <a:r>
              <a:rPr lang="hu-HU" smtClean="0"/>
              <a:t>Mintacím szerkesztése</a:t>
            </a:r>
            <a:endParaRPr lang="hu-HU" dirty="0"/>
          </a:p>
        </p:txBody>
      </p:sp>
      <p:sp>
        <p:nvSpPr>
          <p:cNvPr id="3" name="Szöveg helye 2"/>
          <p:cNvSpPr>
            <a:spLocks noGrp="1"/>
          </p:cNvSpPr>
          <p:nvPr>
            <p:ph type="body" idx="1"/>
          </p:nvPr>
        </p:nvSpPr>
        <p:spPr>
          <a:xfrm>
            <a:off x="831850" y="4180115"/>
            <a:ext cx="10515600" cy="155566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Tree>
    <p:extLst>
      <p:ext uri="{BB962C8B-B14F-4D97-AF65-F5344CB8AC3E}">
        <p14:creationId xmlns:p14="http://schemas.microsoft.com/office/powerpoint/2010/main" val="429295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382703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382703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7014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20695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20695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9658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extLst>
      <p:ext uri="{BB962C8B-B14F-4D97-AF65-F5344CB8AC3E}">
        <p14:creationId xmlns:p14="http://schemas.microsoft.com/office/powerpoint/2010/main" val="72166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95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59437" y="1020073"/>
            <a:ext cx="6172200" cy="47602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7229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Tree>
    <p:extLst>
      <p:ext uri="{BB962C8B-B14F-4D97-AF65-F5344CB8AC3E}">
        <p14:creationId xmlns:p14="http://schemas.microsoft.com/office/powerpoint/2010/main" val="217688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smtClean="0"/>
              <a:t>Fejléc…</a:t>
            </a:r>
            <a:endParaRPr lang="hu-HU" dirty="0"/>
          </a:p>
        </p:txBody>
      </p:sp>
      <p:sp>
        <p:nvSpPr>
          <p:cNvPr id="3" name="Szöveg helye 2"/>
          <p:cNvSpPr>
            <a:spLocks noGrp="1"/>
          </p:cNvSpPr>
          <p:nvPr>
            <p:ph type="body" idx="1"/>
          </p:nvPr>
        </p:nvSpPr>
        <p:spPr>
          <a:xfrm>
            <a:off x="838200" y="1825625"/>
            <a:ext cx="10515600" cy="3850780"/>
          </a:xfrm>
          <a:prstGeom prst="rect">
            <a:avLst/>
          </a:prstGeom>
        </p:spPr>
        <p:txBody>
          <a:bodyPr vert="horz" lIns="91440" tIns="45720" rIns="91440" bIns="45720" rtlCol="0">
            <a:normAutofit/>
          </a:bodyPr>
          <a:lstStyle/>
          <a:p>
            <a:pPr lvl="0"/>
            <a:r>
              <a:rPr lang="hu-HU" dirty="0" smtClean="0"/>
              <a:t>Szöveg…</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Tree>
    <p:extLst>
      <p:ext uri="{BB962C8B-B14F-4D97-AF65-F5344CB8AC3E}">
        <p14:creationId xmlns:p14="http://schemas.microsoft.com/office/powerpoint/2010/main" val="4178206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omacolor.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km.kir.hu/elemzes/OsszefoglaloAdatok.aspx" TargetMode="External"/><Relationship Id="rId2" Type="http://schemas.openxmlformats.org/officeDocument/2006/relationships/hyperlink" Target="https://www.kir.hu/okmf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kir.hu/okmf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ani-tani.info/szovegertes_fejlesztes_kepregenyekkel?fbclid=IwAR3eRpfJhmWkMn1Sg5MSACWBpnnKRou_M-lcOKnYhE96Y9HkR0_oVnTCMjk"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blog.fejlesztelek.hu/index.php/szovegertes-fejlesztese-online/" TargetMode="External"/><Relationship Id="rId4" Type="http://schemas.openxmlformats.org/officeDocument/2006/relationships/hyperlink" Target="https://novella.jcdecaux.h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ktatas.hu/kozneveles/meresek/digitalis_orszagos_meresek/peldafeladatok" TargetMode="External"/><Relationship Id="rId2" Type="http://schemas.openxmlformats.org/officeDocument/2006/relationships/hyperlink" Target="https://www.oktatas.hu/kozneveles/meresek/digitalis_orszagos_meresek/lebonyolitas/tudnivalok_idei_orsz_meresekrol_2022_2023"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jgypk.hu/mentorhalo/tananyag/Tantervelmlet_s_a_pedaggiai_rtkels_alapjai/71_a_pedaggiai_rtkels_fogalma_szerepe_a_tantstanuls_rendszerben.html" TargetMode="External"/><Relationship Id="rId2" Type="http://schemas.openxmlformats.org/officeDocument/2006/relationships/hyperlink" Target="https://youtu.be/-Zrr6f1bEDY"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ctrTitle"/>
          </p:nvPr>
        </p:nvSpPr>
        <p:spPr>
          <a:xfrm>
            <a:off x="782515" y="1122363"/>
            <a:ext cx="6660289" cy="3057752"/>
          </a:xfrm>
        </p:spPr>
        <p:txBody>
          <a:bodyPr/>
          <a:lstStyle/>
          <a:p>
            <a:r>
              <a:rPr lang="hu-HU" dirty="0" smtClean="0">
                <a:latin typeface="Calibri" panose="020F0502020204030204" pitchFamily="34" charset="0"/>
                <a:cs typeface="Calibri" panose="020F0502020204030204" pitchFamily="34" charset="0"/>
              </a:rPr>
              <a:t>Mérés-értékelés, </a:t>
            </a:r>
            <a:r>
              <a:rPr lang="hu-HU" dirty="0">
                <a:latin typeface="Calibri" panose="020F0502020204030204" pitchFamily="34" charset="0"/>
                <a:cs typeface="Calibri" panose="020F0502020204030204" pitchFamily="34" charset="0"/>
              </a:rPr>
              <a:t>digitális mérés</a:t>
            </a:r>
          </a:p>
        </p:txBody>
      </p:sp>
      <p:sp>
        <p:nvSpPr>
          <p:cNvPr id="9" name="Alcím 8"/>
          <p:cNvSpPr>
            <a:spLocks noGrp="1"/>
          </p:cNvSpPr>
          <p:nvPr>
            <p:ph type="subTitle" idx="1"/>
          </p:nvPr>
        </p:nvSpPr>
        <p:spPr>
          <a:xfrm>
            <a:off x="1524000" y="4310743"/>
            <a:ext cx="5918804" cy="947057"/>
          </a:xfrm>
        </p:spPr>
        <p:txBody>
          <a:bodyPr>
            <a:normAutofit fontScale="70000" lnSpcReduction="20000"/>
          </a:bodyPr>
          <a:lstStyle/>
          <a:p>
            <a:r>
              <a:rPr lang="hu-HU" dirty="0" smtClean="0">
                <a:latin typeface="Calibri" panose="020F0502020204030204" pitchFamily="34" charset="0"/>
                <a:cs typeface="Calibri" panose="020F0502020204030204" pitchFamily="34" charset="0"/>
              </a:rPr>
              <a:t>Tomasovszky Edit 2022</a:t>
            </a:r>
          </a:p>
          <a:p>
            <a:r>
              <a:rPr lang="hu-HU" dirty="0" smtClean="0">
                <a:latin typeface="Calibri" panose="020F0502020204030204" pitchFamily="34" charset="0"/>
                <a:cs typeface="Calibri" panose="020F0502020204030204" pitchFamily="34" charset="0"/>
                <a:hlinkClick r:id="rId2"/>
              </a:rPr>
              <a:t>www.tomacolor.hu</a:t>
            </a:r>
            <a:endParaRPr lang="hu-HU" dirty="0" smtClean="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tomasovszkyedit67@gmail.com</a:t>
            </a:r>
            <a:endParaRPr lang="hu-HU" dirty="0">
              <a:latin typeface="Calibri" panose="020F0502020204030204" pitchFamily="34" charset="0"/>
              <a:cs typeface="Calibri" panose="020F0502020204030204" pitchFamily="34" charset="0"/>
            </a:endParaRPr>
          </a:p>
        </p:txBody>
      </p:sp>
      <p:pic>
        <p:nvPicPr>
          <p:cNvPr id="2" name="Kép 1"/>
          <p:cNvPicPr>
            <a:picLocks noChangeAspect="1"/>
          </p:cNvPicPr>
          <p:nvPr/>
        </p:nvPicPr>
        <p:blipFill>
          <a:blip r:embed="rId3"/>
          <a:stretch>
            <a:fillRect/>
          </a:stretch>
        </p:blipFill>
        <p:spPr>
          <a:xfrm>
            <a:off x="7442804" y="0"/>
            <a:ext cx="4749196" cy="5858764"/>
          </a:xfrm>
          <a:prstGeom prst="rect">
            <a:avLst/>
          </a:prstGeom>
        </p:spPr>
      </p:pic>
    </p:spTree>
    <p:extLst>
      <p:ext uri="{BB962C8B-B14F-4D97-AF65-F5344CB8AC3E}">
        <p14:creationId xmlns:p14="http://schemas.microsoft.com/office/powerpoint/2010/main" val="2673720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latin typeface="Calibri" panose="020F0502020204030204" pitchFamily="34" charset="0"/>
                <a:cs typeface="Calibri" panose="020F0502020204030204" pitchFamily="34" charset="0"/>
              </a:rPr>
              <a:t>OKM </a:t>
            </a:r>
            <a:r>
              <a:rPr lang="hu-HU" dirty="0" smtClean="0">
                <a:latin typeface="Calibri" panose="020F0502020204030204" pitchFamily="34" charset="0"/>
                <a:cs typeface="Calibri" panose="020F0502020204030204" pitchFamily="34" charset="0"/>
              </a:rPr>
              <a:t>mérések 2001-től</a:t>
            </a:r>
            <a:endParaRPr lang="hu-HU" dirty="0">
              <a:latin typeface="Calibri" panose="020F0502020204030204" pitchFamily="34" charset="0"/>
              <a:cs typeface="Calibri" panose="020F0502020204030204" pitchFamily="34" charset="0"/>
            </a:endParaRPr>
          </a:p>
        </p:txBody>
      </p:sp>
      <p:sp>
        <p:nvSpPr>
          <p:cNvPr id="2" name="Tartalom helye 1"/>
          <p:cNvSpPr>
            <a:spLocks noGrp="1"/>
          </p:cNvSpPr>
          <p:nvPr>
            <p:ph idx="1"/>
          </p:nvPr>
        </p:nvSpPr>
        <p:spPr/>
        <p:txBody>
          <a:bodyPr>
            <a:normAutofit fontScale="92500" lnSpcReduction="10000"/>
          </a:bodyPr>
          <a:lstStyle/>
          <a:p>
            <a:pPr algn="just"/>
            <a:r>
              <a:rPr lang="hu-HU" dirty="0">
                <a:latin typeface="Calibri" panose="020F0502020204030204" pitchFamily="34" charset="0"/>
                <a:cs typeface="Calibri" panose="020F0502020204030204" pitchFamily="34" charset="0"/>
              </a:rPr>
              <a:t>Az OKM ajánlást fogalmaz meg arra </a:t>
            </a:r>
            <a:r>
              <a:rPr lang="hu-HU" dirty="0" smtClean="0">
                <a:latin typeface="Calibri" panose="020F0502020204030204" pitchFamily="34" charset="0"/>
                <a:cs typeface="Calibri" panose="020F0502020204030204" pitchFamily="34" charset="0"/>
              </a:rPr>
              <a:t>vonatkozóan, </a:t>
            </a:r>
            <a:r>
              <a:rPr lang="hu-HU" dirty="0">
                <a:latin typeface="Calibri" panose="020F0502020204030204" pitchFamily="34" charset="0"/>
                <a:cs typeface="Calibri" panose="020F0502020204030204" pitchFamily="34" charset="0"/>
              </a:rPr>
              <a:t>hogy mi az a képességszint, amivel a diákoknak minimálisan rendelkeznie kell. </a:t>
            </a:r>
            <a:endParaRPr lang="hu-HU" dirty="0" smtClean="0">
              <a:latin typeface="Calibri" panose="020F0502020204030204" pitchFamily="34" charset="0"/>
              <a:cs typeface="Calibri" panose="020F0502020204030204" pitchFamily="34" charset="0"/>
            </a:endParaRPr>
          </a:p>
          <a:p>
            <a:pPr algn="just"/>
            <a:r>
              <a:rPr lang="hu-HU" dirty="0" smtClean="0">
                <a:latin typeface="Calibri" panose="020F0502020204030204" pitchFamily="34" charset="0"/>
                <a:cs typeface="Calibri" panose="020F0502020204030204" pitchFamily="34" charset="0"/>
              </a:rPr>
              <a:t>Az </a:t>
            </a:r>
            <a:r>
              <a:rPr lang="hu-HU" dirty="0">
                <a:latin typeface="Calibri" panose="020F0502020204030204" pitchFamily="34" charset="0"/>
                <a:cs typeface="Calibri" panose="020F0502020204030204" pitchFamily="34" charset="0"/>
              </a:rPr>
              <a:t>ajánlás szerint a </a:t>
            </a:r>
            <a:r>
              <a:rPr lang="hu-HU" b="1" dirty="0">
                <a:latin typeface="Calibri" panose="020F0502020204030204" pitchFamily="34" charset="0"/>
                <a:cs typeface="Calibri" panose="020F0502020204030204" pitchFamily="34" charset="0"/>
              </a:rPr>
              <a:t>6. évfolyamosok körében a 3</a:t>
            </a:r>
            <a:r>
              <a:rPr lang="hu-HU" dirty="0">
                <a:latin typeface="Calibri" panose="020F0502020204030204" pitchFamily="34" charset="0"/>
                <a:cs typeface="Calibri" panose="020F0502020204030204" pitchFamily="34" charset="0"/>
              </a:rPr>
              <a:t>. szint, a </a:t>
            </a:r>
            <a:r>
              <a:rPr lang="hu-HU" b="1" dirty="0">
                <a:latin typeface="Calibri" panose="020F0502020204030204" pitchFamily="34" charset="0"/>
                <a:cs typeface="Calibri" panose="020F0502020204030204" pitchFamily="34" charset="0"/>
              </a:rPr>
              <a:t>8. és 10. évfolyamosok esetében a 4. szint </a:t>
            </a:r>
            <a:r>
              <a:rPr lang="hu-HU" dirty="0">
                <a:latin typeface="Calibri" panose="020F0502020204030204" pitchFamily="34" charset="0"/>
                <a:cs typeface="Calibri" panose="020F0502020204030204" pitchFamily="34" charset="0"/>
              </a:rPr>
              <a:t>tekinthető alapszintnek. Legalább az alapszint elérése szükséges ahhoz, hogy a tanuló tudja alkalmazni képességeit a további ismeretszerzésben és az önálló tanulás során. </a:t>
            </a:r>
          </a:p>
          <a:p>
            <a:pPr algn="just"/>
            <a:r>
              <a:rPr lang="hu-HU" dirty="0">
                <a:latin typeface="Calibri" panose="020F0502020204030204" pitchFamily="34" charset="0"/>
                <a:cs typeface="Calibri" panose="020F0502020204030204" pitchFamily="34" charset="0"/>
              </a:rPr>
              <a:t>A nyilvános jelentésekben (</a:t>
            </a:r>
            <a:r>
              <a:rPr lang="hu-HU" u="sng" dirty="0">
                <a:latin typeface="Calibri" panose="020F0502020204030204" pitchFamily="34" charset="0"/>
                <a:cs typeface="Calibri" panose="020F0502020204030204" pitchFamily="34" charset="0"/>
                <a:hlinkClick r:id="rId2"/>
              </a:rPr>
              <a:t>https://www.kir.hu/okmfit/</a:t>
            </a:r>
            <a:r>
              <a:rPr lang="hu-HU" dirty="0">
                <a:latin typeface="Calibri" panose="020F0502020204030204" pitchFamily="34" charset="0"/>
                <a:cs typeface="Calibri" panose="020F0502020204030204" pitchFamily="34" charset="0"/>
              </a:rPr>
              <a:t>) nem azonosíthatók be az egyes tanulók, az intézmények számára elérhető jelentésben viszont rendelkezésre állnak a tanulói szintű eredmények is</a:t>
            </a:r>
            <a:r>
              <a:rPr lang="hu-HU" dirty="0" smtClean="0">
                <a:latin typeface="Calibri" panose="020F0502020204030204" pitchFamily="34" charset="0"/>
                <a:cs typeface="Calibri" panose="020F0502020204030204" pitchFamily="34" charset="0"/>
              </a:rPr>
              <a:t>.</a:t>
            </a:r>
          </a:p>
          <a:p>
            <a:pPr algn="just"/>
            <a:r>
              <a:rPr lang="hu-HU" dirty="0" smtClean="0">
                <a:latin typeface="Calibri" panose="020F0502020204030204" pitchFamily="34" charset="0"/>
                <a:cs typeface="Calibri" panose="020F0502020204030204" pitchFamily="34" charset="0"/>
                <a:hlinkClick r:id="rId3"/>
              </a:rPr>
              <a:t>https://okm.kir.hu/elemzes/OsszefoglaloAdatok.aspx</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50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b="1" dirty="0" smtClean="0">
                <a:latin typeface="Calibri" panose="020F0502020204030204" pitchFamily="34" charset="0"/>
                <a:cs typeface="Calibri" panose="020F0502020204030204" pitchFamily="34" charset="0"/>
              </a:rPr>
              <a:t>Az OKM egy tükör…</a:t>
            </a:r>
            <a:endParaRPr lang="hu-HU" b="1" dirty="0">
              <a:latin typeface="Calibri" panose="020F0502020204030204" pitchFamily="34" charset="0"/>
              <a:cs typeface="Calibri" panose="020F0502020204030204" pitchFamily="34" charset="0"/>
            </a:endParaRPr>
          </a:p>
        </p:txBody>
      </p:sp>
      <p:sp>
        <p:nvSpPr>
          <p:cNvPr id="7" name="Tartalom helye 6"/>
          <p:cNvSpPr>
            <a:spLocks noGrp="1"/>
          </p:cNvSpPr>
          <p:nvPr>
            <p:ph idx="1"/>
          </p:nvPr>
        </p:nvSpPr>
        <p:spPr/>
        <p:txBody>
          <a:bodyPr>
            <a:normAutofit fontScale="77500" lnSpcReduction="20000"/>
          </a:bodyPr>
          <a:lstStyle/>
          <a:p>
            <a:r>
              <a:rPr lang="hu-HU" b="1" dirty="0">
                <a:latin typeface="Calibri" panose="020F0502020204030204" pitchFamily="34" charset="0"/>
                <a:cs typeface="Calibri" panose="020F0502020204030204" pitchFamily="34" charset="0"/>
              </a:rPr>
              <a:t>Mindig kell elemezni, értékelni az eredményeket</a:t>
            </a:r>
          </a:p>
          <a:p>
            <a:r>
              <a:rPr lang="hu-HU" b="1" dirty="0">
                <a:latin typeface="Calibri" panose="020F0502020204030204" pitchFamily="34" charset="0"/>
                <a:cs typeface="Calibri" panose="020F0502020204030204" pitchFamily="34" charset="0"/>
              </a:rPr>
              <a:t>Mikor muszáj intézkedni?</a:t>
            </a:r>
          </a:p>
          <a:p>
            <a:r>
              <a:rPr lang="it-IT" altLang="hu-HU" dirty="0">
                <a:latin typeface="Calibri" panose="020F0502020204030204" pitchFamily="34" charset="0"/>
                <a:cs typeface="Calibri" panose="020F0502020204030204" pitchFamily="34" charset="0"/>
              </a:rPr>
              <a:t>20/2012. (VIII. 31.) EMMI rendelet </a:t>
            </a:r>
            <a:r>
              <a:rPr lang="hu-HU" altLang="hu-HU" dirty="0">
                <a:latin typeface="Calibri" panose="020F0502020204030204" pitchFamily="34" charset="0"/>
                <a:cs typeface="Calibri" panose="020F0502020204030204" pitchFamily="34" charset="0"/>
              </a:rPr>
              <a:t>80. § </a:t>
            </a:r>
          </a:p>
          <a:p>
            <a:pPr algn="just"/>
            <a:r>
              <a:rPr lang="hu-HU" altLang="hu-HU" dirty="0">
                <a:latin typeface="Calibri" panose="020F0502020204030204" pitchFamily="34" charset="0"/>
                <a:cs typeface="Calibri" panose="020F0502020204030204" pitchFamily="34" charset="0"/>
              </a:rPr>
              <a:t>A kormányhivatal felhívja az iskola fenntartójának figyelmét, hogy az iskolában intézkedési terv elkészítését kell kezdeményeznie, ha az adott évben elvégzett mérések eredményei alapján az iskola bármely telephelyére és bármely képzési típusára vonatkozóan</a:t>
            </a:r>
          </a:p>
          <a:p>
            <a:pPr marL="623888" lvl="1" indent="-260350">
              <a:buFont typeface="Wingdings" pitchFamily="2" charset="2"/>
              <a:buChar char="§"/>
            </a:pPr>
            <a:r>
              <a:rPr lang="hu-HU" altLang="hu-HU" dirty="0">
                <a:latin typeface="Calibri" panose="020F0502020204030204" pitchFamily="34" charset="0"/>
                <a:cs typeface="Calibri" panose="020F0502020204030204" pitchFamily="34" charset="0"/>
              </a:rPr>
              <a:t>6. évfolyamon a tanulók legalább </a:t>
            </a:r>
            <a:r>
              <a:rPr lang="hu-HU" altLang="hu-HU" dirty="0">
                <a:solidFill>
                  <a:srgbClr val="FF0000"/>
                </a:solidFill>
                <a:latin typeface="Calibri" panose="020F0502020204030204" pitchFamily="34" charset="0"/>
                <a:cs typeface="Calibri" panose="020F0502020204030204" pitchFamily="34" charset="0"/>
              </a:rPr>
              <a:t>fele </a:t>
            </a:r>
            <a:r>
              <a:rPr lang="hu-HU" altLang="hu-HU" dirty="0">
                <a:latin typeface="Calibri" panose="020F0502020204030204" pitchFamily="34" charset="0"/>
                <a:cs typeface="Calibri" panose="020F0502020204030204" pitchFamily="34" charset="0"/>
              </a:rPr>
              <a:t>szövegértésből és legalább fele matematikából nem érte el a </a:t>
            </a:r>
            <a:r>
              <a:rPr lang="hu-HU" altLang="hu-HU" dirty="0">
                <a:solidFill>
                  <a:srgbClr val="FF0000"/>
                </a:solidFill>
                <a:latin typeface="Calibri" panose="020F0502020204030204" pitchFamily="34" charset="0"/>
                <a:cs typeface="Calibri" panose="020F0502020204030204" pitchFamily="34" charset="0"/>
              </a:rPr>
              <a:t>2. képességszintet,</a:t>
            </a:r>
          </a:p>
          <a:p>
            <a:pPr marL="623888" lvl="1" indent="-260350">
              <a:buFont typeface="Wingdings" pitchFamily="2" charset="2"/>
              <a:buChar char="§"/>
            </a:pPr>
            <a:r>
              <a:rPr lang="hu-HU" altLang="hu-HU" dirty="0">
                <a:latin typeface="Calibri" panose="020F0502020204030204" pitchFamily="34" charset="0"/>
                <a:cs typeface="Calibri" panose="020F0502020204030204" pitchFamily="34" charset="0"/>
              </a:rPr>
              <a:t>8. évfolyamon a tanulók legalább </a:t>
            </a:r>
            <a:r>
              <a:rPr lang="hu-HU" altLang="hu-HU" dirty="0">
                <a:solidFill>
                  <a:srgbClr val="FF0000"/>
                </a:solidFill>
                <a:latin typeface="Calibri" panose="020F0502020204030204" pitchFamily="34" charset="0"/>
                <a:cs typeface="Calibri" panose="020F0502020204030204" pitchFamily="34" charset="0"/>
              </a:rPr>
              <a:t>fele</a:t>
            </a:r>
            <a:r>
              <a:rPr lang="hu-HU" altLang="hu-HU" dirty="0">
                <a:latin typeface="Calibri" panose="020F0502020204030204" pitchFamily="34" charset="0"/>
                <a:cs typeface="Calibri" panose="020F0502020204030204" pitchFamily="34" charset="0"/>
              </a:rPr>
              <a:t> szövegértésből és legalább fele matematikából nem érte el a </a:t>
            </a:r>
            <a:r>
              <a:rPr lang="hu-HU" altLang="hu-HU" dirty="0">
                <a:solidFill>
                  <a:srgbClr val="FF0000"/>
                </a:solidFill>
                <a:latin typeface="Calibri" panose="020F0502020204030204" pitchFamily="34" charset="0"/>
                <a:cs typeface="Calibri" panose="020F0502020204030204" pitchFamily="34" charset="0"/>
              </a:rPr>
              <a:t>3. képességszintet</a:t>
            </a:r>
          </a:p>
          <a:p>
            <a:r>
              <a:rPr lang="hu-HU" altLang="hu-HU" dirty="0">
                <a:latin typeface="Calibri" panose="020F0502020204030204" pitchFamily="34" charset="0"/>
                <a:cs typeface="Calibri" panose="020F0502020204030204" pitchFamily="34" charset="0"/>
              </a:rPr>
              <a:t>Az iskola a felhívástól számított három hónapon belül megküldi az intézkedési tervét a fenntartónak.</a:t>
            </a:r>
          </a:p>
          <a:p>
            <a:pPr marL="623888" lvl="1" indent="-260350">
              <a:buFont typeface="Wingdings" pitchFamily="2" charset="2"/>
              <a:buChar char="§"/>
            </a:pPr>
            <a:endParaRPr lang="hu-HU" dirty="0"/>
          </a:p>
        </p:txBody>
      </p:sp>
      <p:pic>
        <p:nvPicPr>
          <p:cNvPr id="2" name="Kép 1"/>
          <p:cNvPicPr>
            <a:picLocks noChangeAspect="1"/>
          </p:cNvPicPr>
          <p:nvPr/>
        </p:nvPicPr>
        <p:blipFill>
          <a:blip r:embed="rId2"/>
          <a:stretch>
            <a:fillRect/>
          </a:stretch>
        </p:blipFill>
        <p:spPr>
          <a:xfrm>
            <a:off x="10576492" y="156102"/>
            <a:ext cx="1554615" cy="1743607"/>
          </a:xfrm>
          <a:prstGeom prst="rect">
            <a:avLst/>
          </a:prstGeom>
        </p:spPr>
      </p:pic>
    </p:spTree>
    <p:extLst>
      <p:ext uri="{BB962C8B-B14F-4D97-AF65-F5344CB8AC3E}">
        <p14:creationId xmlns:p14="http://schemas.microsoft.com/office/powerpoint/2010/main" val="1771110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Az intézkedési terv tartalma</a:t>
            </a:r>
          </a:p>
        </p:txBody>
      </p:sp>
      <p:sp>
        <p:nvSpPr>
          <p:cNvPr id="3" name="Tartalom helye 2"/>
          <p:cNvSpPr>
            <a:spLocks noGrp="1"/>
          </p:cNvSpPr>
          <p:nvPr>
            <p:ph idx="1"/>
          </p:nvPr>
        </p:nvSpPr>
        <p:spPr>
          <a:xfrm>
            <a:off x="739588" y="1411941"/>
            <a:ext cx="10614212" cy="4264464"/>
          </a:xfrm>
        </p:spPr>
        <p:txBody>
          <a:bodyPr>
            <a:normAutofit fontScale="77500" lnSpcReduction="20000"/>
          </a:bodyPr>
          <a:lstStyle/>
          <a:p>
            <a:pPr marL="114300"/>
            <a:r>
              <a:rPr lang="hu-HU" dirty="0">
                <a:latin typeface="Calibri" panose="020F0502020204030204" pitchFamily="34" charset="0"/>
                <a:cs typeface="Calibri" panose="020F0502020204030204" pitchFamily="34" charset="0"/>
              </a:rPr>
              <a:t>1. </a:t>
            </a:r>
            <a:r>
              <a:rPr lang="hu-HU" b="1" dirty="0">
                <a:latin typeface="Calibri" panose="020F0502020204030204" pitchFamily="34" charset="0"/>
                <a:cs typeface="Calibri" panose="020F0502020204030204" pitchFamily="34" charset="0"/>
              </a:rPr>
              <a:t>HELYZETELEMZÉS</a:t>
            </a:r>
          </a:p>
          <a:p>
            <a:r>
              <a:rPr lang="hu-HU" dirty="0">
                <a:latin typeface="Calibri" panose="020F0502020204030204" pitchFamily="34" charset="0"/>
                <a:cs typeface="Calibri" panose="020F0502020204030204" pitchFamily="34" charset="0"/>
              </a:rPr>
              <a:t>A tanuló összetétel (CSH index kitöltése)</a:t>
            </a:r>
          </a:p>
          <a:p>
            <a:r>
              <a:rPr lang="hu-HU" dirty="0">
                <a:latin typeface="Calibri" panose="020F0502020204030204" pitchFamily="34" charset="0"/>
                <a:cs typeface="Calibri" panose="020F0502020204030204" pitchFamily="34" charset="0"/>
              </a:rPr>
              <a:t>A humán erőforrás/a tantestület jellemzői</a:t>
            </a:r>
          </a:p>
          <a:p>
            <a:r>
              <a:rPr lang="hu-HU" dirty="0">
                <a:latin typeface="Calibri" panose="020F0502020204030204" pitchFamily="34" charset="0"/>
                <a:cs typeface="Calibri" panose="020F0502020204030204" pitchFamily="34" charset="0"/>
              </a:rPr>
              <a:t>A ….. évi kompetenciamérés eredményeit összefoglaló táblázat (évfolyamonként/képzési típusonként, képességterületenként)</a:t>
            </a:r>
          </a:p>
          <a:p>
            <a:r>
              <a:rPr lang="hu-HU" dirty="0">
                <a:latin typeface="Calibri" panose="020F0502020204030204" pitchFamily="34" charset="0"/>
                <a:cs typeface="Calibri" panose="020F0502020204030204" pitchFamily="34" charset="0"/>
              </a:rPr>
              <a:t>A kompetenciamérés eredményességét befolyásoló tartalmi kérdések</a:t>
            </a:r>
          </a:p>
          <a:p>
            <a:r>
              <a:rPr lang="hu-HU" dirty="0">
                <a:latin typeface="Calibri" panose="020F0502020204030204" pitchFamily="34" charset="0"/>
                <a:cs typeface="Calibri" panose="020F0502020204030204" pitchFamily="34" charset="0"/>
              </a:rPr>
              <a:t>Az országos kompetenciamérések megszervezése, lebonyolítása, feldolgozása</a:t>
            </a:r>
          </a:p>
          <a:p>
            <a:r>
              <a:rPr lang="hu-HU" dirty="0">
                <a:latin typeface="Calibri" panose="020F0502020204030204" pitchFamily="34" charset="0"/>
                <a:cs typeface="Calibri" panose="020F0502020204030204" pitchFamily="34" charset="0"/>
              </a:rPr>
              <a:t>Tárgyi feltételrendszer</a:t>
            </a:r>
          </a:p>
          <a:p>
            <a:r>
              <a:rPr lang="hu-HU" dirty="0">
                <a:latin typeface="Calibri" panose="020F0502020204030204" pitchFamily="34" charset="0"/>
                <a:cs typeface="Calibri" panose="020F0502020204030204" pitchFamily="34" charset="0"/>
              </a:rPr>
              <a:t>Az intézményvezetés ellenőrző tevékenysége</a:t>
            </a:r>
          </a:p>
          <a:p>
            <a:pPr marL="114300"/>
            <a:r>
              <a:rPr lang="hu-HU" dirty="0">
                <a:latin typeface="Calibri" panose="020F0502020204030204" pitchFamily="34" charset="0"/>
                <a:cs typeface="Calibri" panose="020F0502020204030204" pitchFamily="34" charset="0"/>
              </a:rPr>
              <a:t>2. </a:t>
            </a:r>
            <a:r>
              <a:rPr lang="hu-HU" b="1" dirty="0">
                <a:latin typeface="Calibri" panose="020F0502020204030204" pitchFamily="34" charset="0"/>
                <a:cs typeface="Calibri" panose="020F0502020204030204" pitchFamily="34" charset="0"/>
              </a:rPr>
              <a:t>Probléma-lista</a:t>
            </a:r>
            <a:r>
              <a:rPr lang="hu-HU" dirty="0">
                <a:latin typeface="Calibri" panose="020F0502020204030204" pitchFamily="34" charset="0"/>
                <a:cs typeface="Calibri" panose="020F0502020204030204" pitchFamily="34" charset="0"/>
              </a:rPr>
              <a:t>, súlyozás </a:t>
            </a:r>
          </a:p>
          <a:p>
            <a:pPr marL="114300"/>
            <a:r>
              <a:rPr lang="hu-HU" dirty="0">
                <a:latin typeface="Calibri" panose="020F0502020204030204" pitchFamily="34" charset="0"/>
                <a:cs typeface="Calibri" panose="020F0502020204030204" pitchFamily="34" charset="0"/>
              </a:rPr>
              <a:t>3. </a:t>
            </a:r>
            <a:r>
              <a:rPr lang="hu-HU" b="1" dirty="0">
                <a:latin typeface="Calibri" panose="020F0502020204030204" pitchFamily="34" charset="0"/>
                <a:cs typeface="Calibri" panose="020F0502020204030204" pitchFamily="34" charset="0"/>
              </a:rPr>
              <a:t>Célmeghatározás</a:t>
            </a:r>
          </a:p>
          <a:p>
            <a:pPr marL="114300"/>
            <a:r>
              <a:rPr lang="hu-HU" dirty="0">
                <a:latin typeface="Calibri" panose="020F0502020204030204" pitchFamily="34" charset="0"/>
                <a:cs typeface="Calibri" panose="020F0502020204030204" pitchFamily="34" charset="0"/>
              </a:rPr>
              <a:t>4. A célokból eredő </a:t>
            </a:r>
            <a:r>
              <a:rPr lang="hu-HU" b="1" dirty="0">
                <a:latin typeface="Calibri" panose="020F0502020204030204" pitchFamily="34" charset="0"/>
                <a:cs typeface="Calibri" panose="020F0502020204030204" pitchFamily="34" charset="0"/>
              </a:rPr>
              <a:t>feladatok, intézkedések</a:t>
            </a:r>
          </a:p>
          <a:p>
            <a:endParaRPr lang="hu-HU" dirty="0"/>
          </a:p>
        </p:txBody>
      </p:sp>
    </p:spTree>
    <p:extLst>
      <p:ext uri="{BB962C8B-B14F-4D97-AF65-F5344CB8AC3E}">
        <p14:creationId xmlns:p14="http://schemas.microsoft.com/office/powerpoint/2010/main" val="568556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Tanulókra vonatkozó intézkedések</a:t>
            </a:r>
          </a:p>
        </p:txBody>
      </p:sp>
      <p:sp>
        <p:nvSpPr>
          <p:cNvPr id="3" name="Tartalom helye 2"/>
          <p:cNvSpPr>
            <a:spLocks noGrp="1"/>
          </p:cNvSpPr>
          <p:nvPr>
            <p:ph idx="1"/>
          </p:nvPr>
        </p:nvSpPr>
        <p:spPr/>
        <p:txBody>
          <a:bodyPr/>
          <a:lstStyle/>
          <a:p>
            <a:endParaRPr lang="hu-HU" dirty="0"/>
          </a:p>
        </p:txBody>
      </p:sp>
      <p:sp>
        <p:nvSpPr>
          <p:cNvPr id="4" name="Cím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hu-HU" dirty="0"/>
          </a:p>
        </p:txBody>
      </p:sp>
      <p:graphicFrame>
        <p:nvGraphicFramePr>
          <p:cNvPr id="5" name="Tartalom helye 3"/>
          <p:cNvGraphicFramePr>
            <a:graphicFrameLocks/>
          </p:cNvGraphicFramePr>
          <p:nvPr>
            <p:extLst>
              <p:ext uri="{D42A27DB-BD31-4B8C-83A1-F6EECF244321}">
                <p14:modId xmlns:p14="http://schemas.microsoft.com/office/powerpoint/2010/main" val="1039787571"/>
              </p:ext>
            </p:extLst>
          </p:nvPr>
        </p:nvGraphicFramePr>
        <p:xfrm>
          <a:off x="348342" y="1371599"/>
          <a:ext cx="11495316" cy="4425434"/>
        </p:xfrm>
        <a:graphic>
          <a:graphicData uri="http://schemas.openxmlformats.org/drawingml/2006/table">
            <a:tbl>
              <a:tblPr firstRow="1" bandRow="1">
                <a:tableStyleId>{5C22544A-7EE6-4342-B048-85BDC9FD1C3A}</a:tableStyleId>
              </a:tblPr>
              <a:tblGrid>
                <a:gridCol w="5412378">
                  <a:extLst>
                    <a:ext uri="{9D8B030D-6E8A-4147-A177-3AD203B41FA5}">
                      <a16:colId xmlns:a16="http://schemas.microsoft.com/office/drawing/2014/main" val="100567825"/>
                    </a:ext>
                  </a:extLst>
                </a:gridCol>
                <a:gridCol w="1397726">
                  <a:extLst>
                    <a:ext uri="{9D8B030D-6E8A-4147-A177-3AD203B41FA5}">
                      <a16:colId xmlns:a16="http://schemas.microsoft.com/office/drawing/2014/main" val="1046201280"/>
                    </a:ext>
                  </a:extLst>
                </a:gridCol>
                <a:gridCol w="1084217">
                  <a:extLst>
                    <a:ext uri="{9D8B030D-6E8A-4147-A177-3AD203B41FA5}">
                      <a16:colId xmlns:a16="http://schemas.microsoft.com/office/drawing/2014/main" val="3519608629"/>
                    </a:ext>
                  </a:extLst>
                </a:gridCol>
                <a:gridCol w="1071154">
                  <a:extLst>
                    <a:ext uri="{9D8B030D-6E8A-4147-A177-3AD203B41FA5}">
                      <a16:colId xmlns:a16="http://schemas.microsoft.com/office/drawing/2014/main" val="1888895809"/>
                    </a:ext>
                  </a:extLst>
                </a:gridCol>
                <a:gridCol w="1367247">
                  <a:extLst>
                    <a:ext uri="{9D8B030D-6E8A-4147-A177-3AD203B41FA5}">
                      <a16:colId xmlns:a16="http://schemas.microsoft.com/office/drawing/2014/main" val="2437213216"/>
                    </a:ext>
                  </a:extLst>
                </a:gridCol>
                <a:gridCol w="1162594">
                  <a:extLst>
                    <a:ext uri="{9D8B030D-6E8A-4147-A177-3AD203B41FA5}">
                      <a16:colId xmlns:a16="http://schemas.microsoft.com/office/drawing/2014/main" val="1822274169"/>
                    </a:ext>
                  </a:extLst>
                </a:gridCol>
              </a:tblGrid>
              <a:tr h="731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effectLst/>
                        </a:rPr>
                        <a:t/>
                      </a:r>
                      <a:br>
                        <a:rPr lang="hu-HU" sz="1400" dirty="0" smtClean="0">
                          <a:effectLst/>
                        </a:rPr>
                      </a:br>
                      <a:r>
                        <a:rPr lang="hu-HU" sz="1400" dirty="0" smtClean="0">
                          <a:effectLst/>
                        </a:rPr>
                        <a:t>Tevékenységek, feladatok</a:t>
                      </a:r>
                      <a:endParaRPr lang="hu-HU" sz="1400" dirty="0" smtClean="0">
                        <a:effectLst/>
                        <a:latin typeface="Times New Roman"/>
                        <a:ea typeface="Times New Roman"/>
                      </a:endParaRPr>
                    </a:p>
                    <a:p>
                      <a:endParaRPr lang="hu-H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effectLst/>
                        </a:rPr>
                        <a:t>Teljesülési kritérium</a:t>
                      </a:r>
                      <a:endParaRPr lang="hu-HU" sz="1400" dirty="0" smtClean="0">
                        <a:effectLst/>
                        <a:latin typeface="Times New Roman"/>
                        <a:ea typeface="Times New Roman"/>
                      </a:endParaRPr>
                    </a:p>
                    <a:p>
                      <a:endParaRPr lang="hu-H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effectLst/>
                        </a:rPr>
                        <a:t>Módszer, eszköz </a:t>
                      </a:r>
                      <a:endParaRPr lang="hu-HU" sz="1400" dirty="0" smtClean="0">
                        <a:effectLst/>
                        <a:latin typeface="Times New Roman"/>
                        <a:ea typeface="Times New Roman"/>
                      </a:endParaRPr>
                    </a:p>
                    <a:p>
                      <a:endParaRPr lang="hu-H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effectLst/>
                        </a:rPr>
                        <a:t>Határidő</a:t>
                      </a:r>
                      <a:endParaRPr lang="hu-HU" sz="1400" dirty="0" smtClean="0">
                        <a:effectLst/>
                        <a:latin typeface="Times New Roman"/>
                        <a:ea typeface="Times New Roman"/>
                      </a:endParaRPr>
                    </a:p>
                    <a:p>
                      <a:endParaRPr lang="hu-H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effectLst/>
                        </a:rPr>
                        <a:t>Felelős, résztvevők</a:t>
                      </a:r>
                      <a:endParaRPr lang="hu-HU" sz="1400" dirty="0" smtClean="0">
                        <a:effectLst/>
                        <a:latin typeface="Times New Roman"/>
                        <a:ea typeface="Times New Roman"/>
                      </a:endParaRPr>
                    </a:p>
                    <a:p>
                      <a:endParaRPr lang="hu-H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400" dirty="0" smtClean="0">
                          <a:effectLst/>
                        </a:rPr>
                        <a:t>Dokumentumok</a:t>
                      </a:r>
                      <a:endParaRPr lang="hu-HU" sz="1400" dirty="0" smtClean="0">
                        <a:effectLst/>
                        <a:latin typeface="Times New Roman"/>
                        <a:ea typeface="Times New Roman"/>
                      </a:endParaRPr>
                    </a:p>
                    <a:p>
                      <a:endParaRPr lang="hu-HU" sz="1400" dirty="0"/>
                    </a:p>
                  </a:txBody>
                  <a:tcPr/>
                </a:tc>
                <a:extLst>
                  <a:ext uri="{0D108BD9-81ED-4DB2-BD59-A6C34878D82A}">
                    <a16:rowId xmlns:a16="http://schemas.microsoft.com/office/drawing/2014/main" val="4124331041"/>
                  </a:ext>
                </a:extLst>
              </a:tr>
              <a:tr h="3991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600" dirty="0" smtClean="0">
                          <a:effectLst/>
                        </a:rPr>
                        <a:t>A </a:t>
                      </a:r>
                      <a:r>
                        <a:rPr lang="hu-HU" sz="1600" b="1" dirty="0" smtClean="0">
                          <a:effectLst/>
                        </a:rPr>
                        <a:t>3. szint alatt </a:t>
                      </a:r>
                      <a:r>
                        <a:rPr lang="hu-HU" sz="1600" dirty="0" smtClean="0">
                          <a:effectLst/>
                        </a:rPr>
                        <a:t>teljesítő tanulók </a:t>
                      </a:r>
                      <a:r>
                        <a:rPr lang="hu-HU" sz="1600" b="1" dirty="0" smtClean="0">
                          <a:effectLst/>
                        </a:rPr>
                        <a:t>egyéni</a:t>
                      </a:r>
                      <a:r>
                        <a:rPr lang="hu-HU" sz="1600" dirty="0" smtClean="0">
                          <a:effectLst/>
                        </a:rPr>
                        <a:t> (tanulói jelentésre épülő) </a:t>
                      </a:r>
                      <a:r>
                        <a:rPr lang="hu-HU" sz="1600" b="1" dirty="0" smtClean="0">
                          <a:effectLst/>
                        </a:rPr>
                        <a:t>fejlesztési terv</a:t>
                      </a:r>
                      <a:r>
                        <a:rPr lang="hu-HU" sz="1600" dirty="0" smtClean="0">
                          <a:effectLst/>
                        </a:rPr>
                        <a:t>ének elkészítése</a:t>
                      </a:r>
                      <a:endParaRPr lang="hu-HU" sz="1600" dirty="0"/>
                    </a:p>
                  </a:txBody>
                  <a:tcPr/>
                </a:tc>
                <a:tc>
                  <a:txBody>
                    <a:bodyPr/>
                    <a:lstStyle/>
                    <a:p>
                      <a:endParaRPr lang="hu-HU" dirty="0"/>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extLst>
                  <a:ext uri="{0D108BD9-81ED-4DB2-BD59-A6C34878D82A}">
                    <a16:rowId xmlns:a16="http://schemas.microsoft.com/office/drawing/2014/main" val="3473631172"/>
                  </a:ext>
                </a:extLst>
              </a:tr>
              <a:tr h="399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smtClean="0">
                          <a:effectLst/>
                        </a:rPr>
                        <a:t>Osztály-szintű </a:t>
                      </a:r>
                      <a:r>
                        <a:rPr lang="hu-HU" sz="1600" b="1" dirty="0" smtClean="0">
                          <a:effectLst/>
                        </a:rPr>
                        <a:t>szaktanári terv</a:t>
                      </a:r>
                      <a:r>
                        <a:rPr lang="hu-HU" sz="1600" dirty="0" smtClean="0">
                          <a:effectLst/>
                        </a:rPr>
                        <a:t> (típushibák, hiányosságok alapján)</a:t>
                      </a:r>
                      <a:endParaRPr lang="hu-HU" sz="1600" dirty="0"/>
                    </a:p>
                  </a:txBody>
                  <a:tcPr/>
                </a:tc>
                <a:tc>
                  <a:txBody>
                    <a:bodyPr/>
                    <a:lstStyle/>
                    <a:p>
                      <a:endParaRPr lang="hu-HU" dirty="0"/>
                    </a:p>
                  </a:txBody>
                  <a:tcPr/>
                </a:tc>
                <a:tc>
                  <a:txBody>
                    <a:bodyPr/>
                    <a:lstStyle/>
                    <a:p>
                      <a:endParaRPr lang="hu-HU" dirty="0"/>
                    </a:p>
                  </a:txBody>
                  <a:tcPr/>
                </a:tc>
                <a:tc>
                  <a:txBody>
                    <a:bodyPr/>
                    <a:lstStyle/>
                    <a:p>
                      <a:endParaRPr lang="hu-HU"/>
                    </a:p>
                  </a:txBody>
                  <a:tcPr/>
                </a:tc>
                <a:tc>
                  <a:txBody>
                    <a:bodyPr/>
                    <a:lstStyle/>
                    <a:p>
                      <a:endParaRPr lang="hu-HU"/>
                    </a:p>
                  </a:txBody>
                  <a:tcPr/>
                </a:tc>
                <a:tc>
                  <a:txBody>
                    <a:bodyPr/>
                    <a:lstStyle/>
                    <a:p>
                      <a:endParaRPr lang="hu-HU"/>
                    </a:p>
                  </a:txBody>
                  <a:tcPr/>
                </a:tc>
                <a:extLst>
                  <a:ext uri="{0D108BD9-81ED-4DB2-BD59-A6C34878D82A}">
                    <a16:rowId xmlns:a16="http://schemas.microsoft.com/office/drawing/2014/main" val="2223046003"/>
                  </a:ext>
                </a:extLst>
              </a:tr>
              <a:tr h="399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smtClean="0">
                          <a:effectLst/>
                        </a:rPr>
                        <a:t>A tanulók célirányos fejlesztése, folyamat közbeni belső mérések, az </a:t>
                      </a:r>
                      <a:r>
                        <a:rPr lang="hu-HU" sz="1600" b="1" dirty="0" smtClean="0">
                          <a:effectLst/>
                        </a:rPr>
                        <a:t>eredmények elemzése</a:t>
                      </a:r>
                      <a:endParaRPr lang="hu-HU" sz="1600" b="1" dirty="0"/>
                    </a:p>
                  </a:txBody>
                  <a:tcPr/>
                </a:tc>
                <a:tc>
                  <a:txBody>
                    <a:bodyPr/>
                    <a:lstStyle/>
                    <a:p>
                      <a:endParaRPr lang="hu-HU"/>
                    </a:p>
                  </a:txBody>
                  <a:tcPr/>
                </a:tc>
                <a:tc>
                  <a:txBody>
                    <a:bodyPr/>
                    <a:lstStyle/>
                    <a:p>
                      <a:endParaRPr lang="hu-HU" dirty="0"/>
                    </a:p>
                  </a:txBody>
                  <a:tcPr/>
                </a:tc>
                <a:tc>
                  <a:txBody>
                    <a:bodyPr/>
                    <a:lstStyle/>
                    <a:p>
                      <a:endParaRPr lang="hu-HU" dirty="0"/>
                    </a:p>
                  </a:txBody>
                  <a:tcPr/>
                </a:tc>
                <a:tc>
                  <a:txBody>
                    <a:bodyPr/>
                    <a:lstStyle/>
                    <a:p>
                      <a:endParaRPr lang="hu-HU" dirty="0"/>
                    </a:p>
                  </a:txBody>
                  <a:tcPr/>
                </a:tc>
                <a:tc>
                  <a:txBody>
                    <a:bodyPr/>
                    <a:lstStyle/>
                    <a:p>
                      <a:endParaRPr lang="hu-HU"/>
                    </a:p>
                  </a:txBody>
                  <a:tcPr/>
                </a:tc>
                <a:extLst>
                  <a:ext uri="{0D108BD9-81ED-4DB2-BD59-A6C34878D82A}">
                    <a16:rowId xmlns:a16="http://schemas.microsoft.com/office/drawing/2014/main" val="1658922246"/>
                  </a:ext>
                </a:extLst>
              </a:tr>
              <a:tr h="399156">
                <a:tc>
                  <a:txBody>
                    <a:bodyPr/>
                    <a:lstStyle/>
                    <a:p>
                      <a:pPr>
                        <a:spcAft>
                          <a:spcPts val="0"/>
                        </a:spcAft>
                      </a:pPr>
                      <a:r>
                        <a:rPr lang="hu-HU" sz="1600" dirty="0" smtClean="0">
                          <a:effectLst/>
                        </a:rPr>
                        <a:t>Az országos mérések előtt a </a:t>
                      </a:r>
                      <a:r>
                        <a:rPr lang="hu-HU" sz="1600" b="1" dirty="0" smtClean="0">
                          <a:effectLst/>
                        </a:rPr>
                        <a:t>tanulók, szülők tájékoztatása</a:t>
                      </a:r>
                      <a:r>
                        <a:rPr lang="hu-HU" sz="1600" dirty="0" smtClean="0">
                          <a:effectLst/>
                        </a:rPr>
                        <a:t>, felkészítése </a:t>
                      </a:r>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dirty="0"/>
                    </a:p>
                  </a:txBody>
                  <a:tcPr/>
                </a:tc>
                <a:tc>
                  <a:txBody>
                    <a:bodyPr/>
                    <a:lstStyle/>
                    <a:p>
                      <a:endParaRPr lang="hu-HU" dirty="0"/>
                    </a:p>
                  </a:txBody>
                  <a:tcPr/>
                </a:tc>
                <a:extLst>
                  <a:ext uri="{0D108BD9-81ED-4DB2-BD59-A6C34878D82A}">
                    <a16:rowId xmlns:a16="http://schemas.microsoft.com/office/drawing/2014/main" val="4122357571"/>
                  </a:ext>
                </a:extLst>
              </a:tr>
              <a:tr h="399156">
                <a:tc>
                  <a:txBody>
                    <a:bodyPr/>
                    <a:lstStyle/>
                    <a:p>
                      <a:pPr>
                        <a:spcAft>
                          <a:spcPts val="0"/>
                        </a:spcAft>
                      </a:pPr>
                      <a:r>
                        <a:rPr lang="hu-HU" sz="1600" kern="1200" dirty="0" smtClean="0">
                          <a:solidFill>
                            <a:schemeClr val="dk1"/>
                          </a:solidFill>
                          <a:effectLst/>
                          <a:latin typeface="+mn-lt"/>
                          <a:ea typeface="+mn-ea"/>
                          <a:cs typeface="+mn-cs"/>
                        </a:rPr>
                        <a:t>A tanulók önismeretének, </a:t>
                      </a:r>
                      <a:r>
                        <a:rPr lang="hu-HU" sz="1600" b="1" kern="1200" dirty="0" smtClean="0">
                          <a:solidFill>
                            <a:schemeClr val="dk1"/>
                          </a:solidFill>
                          <a:effectLst/>
                          <a:latin typeface="+mn-lt"/>
                          <a:ea typeface="+mn-ea"/>
                          <a:cs typeface="+mn-cs"/>
                        </a:rPr>
                        <a:t>önértékelésének  fejlesztése</a:t>
                      </a:r>
                      <a:endParaRPr lang="hu-HU" sz="1600" b="1" kern="1200" dirty="0">
                        <a:solidFill>
                          <a:schemeClr val="dk1"/>
                        </a:solidFill>
                        <a:effectLst/>
                        <a:latin typeface="+mn-lt"/>
                        <a:ea typeface="+mn-ea"/>
                        <a:cs typeface="+mn-cs"/>
                      </a:endParaRPr>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dirty="0"/>
                    </a:p>
                  </a:txBody>
                  <a:tcPr/>
                </a:tc>
                <a:tc>
                  <a:txBody>
                    <a:bodyPr/>
                    <a:lstStyle/>
                    <a:p>
                      <a:endParaRPr lang="hu-HU" dirty="0"/>
                    </a:p>
                  </a:txBody>
                  <a:tcPr/>
                </a:tc>
                <a:extLst>
                  <a:ext uri="{0D108BD9-81ED-4DB2-BD59-A6C34878D82A}">
                    <a16:rowId xmlns:a16="http://schemas.microsoft.com/office/drawing/2014/main" val="3647473923"/>
                  </a:ext>
                </a:extLst>
              </a:tr>
              <a:tr h="399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smtClean="0">
                          <a:effectLst/>
                        </a:rPr>
                        <a:t>Hatékony </a:t>
                      </a:r>
                      <a:r>
                        <a:rPr lang="hu-HU" sz="1600" b="1" dirty="0" smtClean="0">
                          <a:effectLst/>
                        </a:rPr>
                        <a:t>tanulási technikák</a:t>
                      </a:r>
                      <a:r>
                        <a:rPr lang="hu-HU" sz="1600" dirty="0" smtClean="0">
                          <a:effectLst/>
                        </a:rPr>
                        <a:t> megismertetése</a:t>
                      </a:r>
                      <a:endParaRPr lang="hu-HU" sz="1600" kern="1200" dirty="0">
                        <a:solidFill>
                          <a:schemeClr val="dk1"/>
                        </a:solidFill>
                        <a:effectLst/>
                        <a:latin typeface="+mn-lt"/>
                        <a:ea typeface="+mn-ea"/>
                        <a:cs typeface="+mn-cs"/>
                      </a:endParaRPr>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dirty="0"/>
                    </a:p>
                  </a:txBody>
                  <a:tcPr/>
                </a:tc>
                <a:tc>
                  <a:txBody>
                    <a:bodyPr/>
                    <a:lstStyle/>
                    <a:p>
                      <a:endParaRPr lang="hu-HU" dirty="0"/>
                    </a:p>
                  </a:txBody>
                  <a:tcPr/>
                </a:tc>
                <a:extLst>
                  <a:ext uri="{0D108BD9-81ED-4DB2-BD59-A6C34878D82A}">
                    <a16:rowId xmlns:a16="http://schemas.microsoft.com/office/drawing/2014/main" val="2370729194"/>
                  </a:ext>
                </a:extLst>
              </a:tr>
              <a:tr h="399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b="1" dirty="0" smtClean="0">
                          <a:effectLst/>
                        </a:rPr>
                        <a:t>Motivációs</a:t>
                      </a:r>
                      <a:r>
                        <a:rPr lang="hu-HU" sz="1600" dirty="0" smtClean="0">
                          <a:effectLst/>
                        </a:rPr>
                        <a:t> szint emelése</a:t>
                      </a:r>
                      <a:endParaRPr lang="hu-HU" sz="1600" kern="1200" dirty="0">
                        <a:solidFill>
                          <a:schemeClr val="dk1"/>
                        </a:solidFill>
                        <a:effectLst/>
                        <a:latin typeface="+mn-lt"/>
                        <a:ea typeface="+mn-ea"/>
                        <a:cs typeface="+mn-cs"/>
                      </a:endParaRPr>
                    </a:p>
                  </a:txBody>
                  <a:tcPr/>
                </a:tc>
                <a:tc>
                  <a:txBody>
                    <a:bodyPr/>
                    <a:lstStyle/>
                    <a:p>
                      <a:endParaRPr lang="hu-HU" dirty="0"/>
                    </a:p>
                  </a:txBody>
                  <a:tcPr/>
                </a:tc>
                <a:tc>
                  <a:txBody>
                    <a:bodyPr/>
                    <a:lstStyle/>
                    <a:p>
                      <a:endParaRPr lang="hu-HU"/>
                    </a:p>
                  </a:txBody>
                  <a:tcPr/>
                </a:tc>
                <a:tc>
                  <a:txBody>
                    <a:bodyPr/>
                    <a:lstStyle/>
                    <a:p>
                      <a:endParaRPr lang="hu-HU" dirty="0"/>
                    </a:p>
                  </a:txBody>
                  <a:tcPr/>
                </a:tc>
                <a:tc>
                  <a:txBody>
                    <a:bodyPr/>
                    <a:lstStyle/>
                    <a:p>
                      <a:endParaRPr lang="hu-HU" dirty="0"/>
                    </a:p>
                  </a:txBody>
                  <a:tcPr/>
                </a:tc>
                <a:tc>
                  <a:txBody>
                    <a:bodyPr/>
                    <a:lstStyle/>
                    <a:p>
                      <a:endParaRPr lang="hu-HU" dirty="0"/>
                    </a:p>
                  </a:txBody>
                  <a:tcPr/>
                </a:tc>
                <a:extLst>
                  <a:ext uri="{0D108BD9-81ED-4DB2-BD59-A6C34878D82A}">
                    <a16:rowId xmlns:a16="http://schemas.microsoft.com/office/drawing/2014/main" val="1915890904"/>
                  </a:ext>
                </a:extLst>
              </a:tr>
            </a:tbl>
          </a:graphicData>
        </a:graphic>
      </p:graphicFrame>
    </p:spTree>
    <p:extLst>
      <p:ext uri="{BB962C8B-B14F-4D97-AF65-F5344CB8AC3E}">
        <p14:creationId xmlns:p14="http://schemas.microsoft.com/office/powerpoint/2010/main" val="271047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A pedagógusokra vonatkozó feladatok</a:t>
            </a:r>
          </a:p>
        </p:txBody>
      </p:sp>
      <p:pic>
        <p:nvPicPr>
          <p:cNvPr id="6" name="Tartalom helye 5"/>
          <p:cNvPicPr>
            <a:picLocks noGrp="1" noChangeAspect="1"/>
          </p:cNvPicPr>
          <p:nvPr>
            <p:ph idx="1"/>
          </p:nvPr>
        </p:nvPicPr>
        <p:blipFill>
          <a:blip r:embed="rId2"/>
          <a:stretch>
            <a:fillRect/>
          </a:stretch>
        </p:blipFill>
        <p:spPr>
          <a:xfrm>
            <a:off x="839532" y="1690688"/>
            <a:ext cx="10227504" cy="4239465"/>
          </a:xfrm>
          <a:prstGeom prst="rect">
            <a:avLst/>
          </a:prstGeom>
        </p:spPr>
      </p:pic>
    </p:spTree>
    <p:extLst>
      <p:ext uri="{BB962C8B-B14F-4D97-AF65-F5344CB8AC3E}">
        <p14:creationId xmlns:p14="http://schemas.microsoft.com/office/powerpoint/2010/main" val="3387234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Az intézményvezetésre vonatkozó feladatok</a:t>
            </a:r>
          </a:p>
        </p:txBody>
      </p:sp>
      <p:pic>
        <p:nvPicPr>
          <p:cNvPr id="4" name="Tartalom helye 3"/>
          <p:cNvPicPr>
            <a:picLocks noGrp="1" noChangeAspect="1"/>
          </p:cNvPicPr>
          <p:nvPr>
            <p:ph idx="1"/>
          </p:nvPr>
        </p:nvPicPr>
        <p:blipFill>
          <a:blip r:embed="rId2"/>
          <a:stretch>
            <a:fillRect/>
          </a:stretch>
        </p:blipFill>
        <p:spPr>
          <a:xfrm>
            <a:off x="935153" y="1690688"/>
            <a:ext cx="10321694" cy="4293252"/>
          </a:xfrm>
          <a:prstGeom prst="rect">
            <a:avLst/>
          </a:prstGeom>
        </p:spPr>
      </p:pic>
    </p:spTree>
    <p:extLst>
      <p:ext uri="{BB962C8B-B14F-4D97-AF65-F5344CB8AC3E}">
        <p14:creationId xmlns:p14="http://schemas.microsoft.com/office/powerpoint/2010/main" val="3878705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Calibri" panose="020F0502020204030204" pitchFamily="34" charset="0"/>
                <a:cs typeface="Calibri" panose="020F0502020204030204" pitchFamily="34" charset="0"/>
              </a:rPr>
              <a:t>Cselekvési terv – cél: érzékelhető javulás</a:t>
            </a:r>
          </a:p>
        </p:txBody>
      </p:sp>
      <p:pic>
        <p:nvPicPr>
          <p:cNvPr id="4" name="Tartalom helye 3"/>
          <p:cNvPicPr>
            <a:picLocks noGrp="1" noChangeAspect="1"/>
          </p:cNvPicPr>
          <p:nvPr>
            <p:ph idx="1"/>
          </p:nvPr>
        </p:nvPicPr>
        <p:blipFill>
          <a:blip r:embed="rId2"/>
          <a:stretch>
            <a:fillRect/>
          </a:stretch>
        </p:blipFill>
        <p:spPr>
          <a:xfrm>
            <a:off x="1271597" y="1385047"/>
            <a:ext cx="9432262" cy="4626223"/>
          </a:xfrm>
          <a:prstGeom prst="rect">
            <a:avLst/>
          </a:prstGeom>
        </p:spPr>
      </p:pic>
    </p:spTree>
    <p:extLst>
      <p:ext uri="{BB962C8B-B14F-4D97-AF65-F5344CB8AC3E}">
        <p14:creationId xmlns:p14="http://schemas.microsoft.com/office/powerpoint/2010/main" val="3148083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Az eredmények feldolgozása</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fontScale="92500" lnSpcReduction="10000"/>
          </a:bodyPr>
          <a:lstStyle/>
          <a:p>
            <a:r>
              <a:rPr lang="hu-HU" dirty="0">
                <a:latin typeface="Calibri" panose="020F0502020204030204" pitchFamily="34" charset="0"/>
                <a:cs typeface="Calibri" panose="020F0502020204030204" pitchFamily="34" charset="0"/>
              </a:rPr>
              <a:t>Hiteles mérés</a:t>
            </a:r>
          </a:p>
          <a:p>
            <a:r>
              <a:rPr lang="hu-HU" dirty="0">
                <a:latin typeface="Calibri" panose="020F0502020204030204" pitchFamily="34" charset="0"/>
                <a:cs typeface="Calibri" panose="020F0502020204030204" pitchFamily="34" charset="0"/>
              </a:rPr>
              <a:t>-&gt; Feldolgozás: OKM FIT (feladattípusonként kiértékelni az eredményeket) - munkaközösségekben</a:t>
            </a:r>
          </a:p>
          <a:p>
            <a:r>
              <a:rPr lang="hu-HU" dirty="0">
                <a:latin typeface="Calibri" panose="020F0502020204030204" pitchFamily="34" charset="0"/>
                <a:cs typeface="Calibri" panose="020F0502020204030204" pitchFamily="34" charset="0"/>
              </a:rPr>
              <a:t>-&gt; Következtetések levonása (erősségek, fejlesztendők)</a:t>
            </a:r>
          </a:p>
          <a:p>
            <a:r>
              <a:rPr lang="hu-HU" dirty="0">
                <a:latin typeface="Calibri" panose="020F0502020204030204" pitchFamily="34" charset="0"/>
                <a:cs typeface="Calibri" panose="020F0502020204030204" pitchFamily="34" charset="0"/>
              </a:rPr>
              <a:t>-&gt; Cselekvési terv, stratégia kidolgozása </a:t>
            </a:r>
          </a:p>
          <a:p>
            <a:r>
              <a:rPr lang="hu-HU" dirty="0">
                <a:latin typeface="Calibri" panose="020F0502020204030204" pitchFamily="34" charset="0"/>
                <a:cs typeface="Calibri" panose="020F0502020204030204" pitchFamily="34" charset="0"/>
              </a:rPr>
              <a:t>(gyakorlás: minden tantárgy!)</a:t>
            </a:r>
          </a:p>
          <a:p>
            <a:r>
              <a:rPr lang="hu-HU" b="1" dirty="0">
                <a:latin typeface="Calibri" panose="020F0502020204030204" pitchFamily="34" charset="0"/>
                <a:cs typeface="Calibri" panose="020F0502020204030204" pitchFamily="34" charset="0"/>
              </a:rPr>
              <a:t>Nem</a:t>
            </a:r>
            <a:r>
              <a:rPr lang="hu-HU" dirty="0">
                <a:latin typeface="Calibri" panose="020F0502020204030204" pitchFamily="34" charset="0"/>
                <a:cs typeface="Calibri" panose="020F0502020204030204" pitchFamily="34" charset="0"/>
              </a:rPr>
              <a:t> a kompetenciamérésre kell trenírozni!</a:t>
            </a:r>
          </a:p>
          <a:p>
            <a:r>
              <a:rPr lang="hu-HU" b="1" dirty="0">
                <a:latin typeface="Calibri" panose="020F0502020204030204" pitchFamily="34" charset="0"/>
                <a:cs typeface="Calibri" panose="020F0502020204030204" pitchFamily="34" charset="0"/>
              </a:rPr>
              <a:t>Hanem</a:t>
            </a:r>
            <a:r>
              <a:rPr lang="hu-HU" dirty="0">
                <a:latin typeface="Calibri" panose="020F0502020204030204" pitchFamily="34" charset="0"/>
                <a:cs typeface="Calibri" panose="020F0502020204030204" pitchFamily="34" charset="0"/>
              </a:rPr>
              <a:t>: ezt a kompetenciát hogyan tudjuk fejleszteni?</a:t>
            </a:r>
          </a:p>
          <a:p>
            <a:r>
              <a:rPr lang="hu-HU" dirty="0">
                <a:latin typeface="Calibri" panose="020F0502020204030204" pitchFamily="34" charset="0"/>
                <a:cs typeface="Calibri" panose="020F0502020204030204" pitchFamily="34" charset="0"/>
              </a:rPr>
              <a:t>-&gt;hosszú távú fejlesztésen kell gondolkodni</a:t>
            </a:r>
          </a:p>
          <a:p>
            <a:endParaRPr lang="hu-HU" dirty="0"/>
          </a:p>
        </p:txBody>
      </p:sp>
      <p:pic>
        <p:nvPicPr>
          <p:cNvPr id="4" name="Kép 3"/>
          <p:cNvPicPr>
            <a:picLocks noChangeAspect="1"/>
          </p:cNvPicPr>
          <p:nvPr/>
        </p:nvPicPr>
        <p:blipFill>
          <a:blip r:embed="rId2"/>
          <a:stretch>
            <a:fillRect/>
          </a:stretch>
        </p:blipFill>
        <p:spPr>
          <a:xfrm>
            <a:off x="9253473" y="3604399"/>
            <a:ext cx="2938527" cy="2206943"/>
          </a:xfrm>
          <a:prstGeom prst="rect">
            <a:avLst/>
          </a:prstGeom>
        </p:spPr>
      </p:pic>
    </p:spTree>
    <p:extLst>
      <p:ext uri="{BB962C8B-B14F-4D97-AF65-F5344CB8AC3E}">
        <p14:creationId xmlns:p14="http://schemas.microsoft.com/office/powerpoint/2010/main" val="3846723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latin typeface="Calibri" panose="020F0502020204030204" pitchFamily="34" charset="0"/>
                <a:cs typeface="Calibri" panose="020F0502020204030204" pitchFamily="34" charset="0"/>
              </a:rPr>
              <a:t>Feladattípusok, képességszintek 1-7</a:t>
            </a:r>
            <a:endParaRPr lang="hu-HU" b="1"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lstStyle/>
          <a:p>
            <a:r>
              <a:rPr lang="hu-HU" dirty="0" smtClean="0">
                <a:latin typeface="Calibri" panose="020F0502020204030204" pitchFamily="34" charset="0"/>
                <a:cs typeface="Calibri" panose="020F0502020204030204" pitchFamily="34" charset="0"/>
              </a:rPr>
              <a:t>Feladattípusok:</a:t>
            </a:r>
          </a:p>
          <a:p>
            <a:pPr marL="457200" indent="-457200">
              <a:buFontTx/>
              <a:buChar char="-"/>
            </a:pPr>
            <a:r>
              <a:rPr lang="hu-HU" dirty="0" smtClean="0">
                <a:latin typeface="Calibri" panose="020F0502020204030204" pitchFamily="34" charset="0"/>
                <a:cs typeface="Calibri" panose="020F0502020204030204" pitchFamily="34" charset="0"/>
              </a:rPr>
              <a:t>Feleletválasztós</a:t>
            </a:r>
          </a:p>
          <a:p>
            <a:pPr marL="457200" indent="-457200">
              <a:buFontTx/>
              <a:buChar char="-"/>
            </a:pPr>
            <a:r>
              <a:rPr lang="hu-HU" dirty="0" smtClean="0">
                <a:latin typeface="Calibri" panose="020F0502020204030204" pitchFamily="34" charset="0"/>
                <a:cs typeface="Calibri" panose="020F0502020204030204" pitchFamily="34" charset="0"/>
              </a:rPr>
              <a:t>Többszörös választás</a:t>
            </a:r>
          </a:p>
          <a:p>
            <a:pPr marL="457200" indent="-457200">
              <a:buFontTx/>
              <a:buChar char="-"/>
            </a:pPr>
            <a:r>
              <a:rPr lang="hu-HU" dirty="0" err="1" smtClean="0">
                <a:latin typeface="Calibri" panose="020F0502020204030204" pitchFamily="34" charset="0"/>
                <a:cs typeface="Calibri" panose="020F0502020204030204" pitchFamily="34" charset="0"/>
              </a:rPr>
              <a:t>Sorbarendezés</a:t>
            </a:r>
            <a:endParaRPr lang="hu-HU" dirty="0" smtClean="0">
              <a:latin typeface="Calibri" panose="020F0502020204030204" pitchFamily="34" charset="0"/>
              <a:cs typeface="Calibri" panose="020F0502020204030204" pitchFamily="34" charset="0"/>
            </a:endParaRPr>
          </a:p>
          <a:p>
            <a:pPr marL="457200" indent="-457200">
              <a:buFontTx/>
              <a:buChar char="-"/>
            </a:pPr>
            <a:r>
              <a:rPr lang="hu-HU" dirty="0" smtClean="0">
                <a:latin typeface="Calibri" panose="020F0502020204030204" pitchFamily="34" charset="0"/>
                <a:cs typeface="Calibri" panose="020F0502020204030204" pitchFamily="34" charset="0"/>
              </a:rPr>
              <a:t>Nyílt végű</a:t>
            </a:r>
            <a:endParaRPr lang="hu-HU" dirty="0">
              <a:latin typeface="Calibri" panose="020F0502020204030204" pitchFamily="34" charset="0"/>
              <a:cs typeface="Calibri" panose="020F0502020204030204" pitchFamily="34" charset="0"/>
            </a:endParaRPr>
          </a:p>
        </p:txBody>
      </p:sp>
      <p:pic>
        <p:nvPicPr>
          <p:cNvPr id="5" name="Kép 4"/>
          <p:cNvPicPr>
            <a:picLocks noChangeAspect="1"/>
          </p:cNvPicPr>
          <p:nvPr/>
        </p:nvPicPr>
        <p:blipFill>
          <a:blip r:embed="rId2"/>
          <a:stretch>
            <a:fillRect/>
          </a:stretch>
        </p:blipFill>
        <p:spPr>
          <a:xfrm>
            <a:off x="6285683" y="1825625"/>
            <a:ext cx="4514850" cy="2828925"/>
          </a:xfrm>
          <a:prstGeom prst="rect">
            <a:avLst/>
          </a:prstGeom>
        </p:spPr>
      </p:pic>
      <p:sp>
        <p:nvSpPr>
          <p:cNvPr id="6" name="Téglalap 5"/>
          <p:cNvSpPr/>
          <p:nvPr/>
        </p:nvSpPr>
        <p:spPr>
          <a:xfrm>
            <a:off x="5172892" y="4842312"/>
            <a:ext cx="6096000" cy="646331"/>
          </a:xfrm>
          <a:prstGeom prst="rect">
            <a:avLst/>
          </a:prstGeom>
        </p:spPr>
        <p:txBody>
          <a:bodyPr>
            <a:spAutoFit/>
          </a:bodyPr>
          <a:lstStyle/>
          <a:p>
            <a:r>
              <a:rPr lang="hu-HU" dirty="0" smtClean="0"/>
              <a:t>Az </a:t>
            </a:r>
            <a:r>
              <a:rPr lang="hu-HU" dirty="0"/>
              <a:t>átlageredmények és konfidencia-intervallumok alakulása nemenként 2010-ben</a:t>
            </a:r>
          </a:p>
        </p:txBody>
      </p:sp>
    </p:spTree>
    <p:extLst>
      <p:ext uri="{BB962C8B-B14F-4D97-AF65-F5344CB8AC3E}">
        <p14:creationId xmlns:p14="http://schemas.microsoft.com/office/powerpoint/2010/main" val="1545880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Az </a:t>
            </a:r>
            <a:r>
              <a:rPr lang="hu-HU" dirty="0">
                <a:latin typeface="Calibri" panose="020F0502020204030204" pitchFamily="34" charset="0"/>
                <a:cs typeface="Calibri" panose="020F0502020204030204" pitchFamily="34" charset="0"/>
              </a:rPr>
              <a:t>Országos kompetenciamérés szövegértési feladatsorainak tesztmátrixa</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362315091"/>
              </p:ext>
            </p:extLst>
          </p:nvPr>
        </p:nvGraphicFramePr>
        <p:xfrm>
          <a:off x="838203" y="2090057"/>
          <a:ext cx="10515595" cy="2948994"/>
        </p:xfrm>
        <a:graphic>
          <a:graphicData uri="http://schemas.openxmlformats.org/drawingml/2006/table">
            <a:tbl>
              <a:tblPr firstRow="1" firstCol="1" lastRow="1" lastCol="1" bandRow="1" bandCol="1">
                <a:tableStyleId>{5C22544A-7EE6-4342-B048-85BDC9FD1C3A}</a:tableStyleId>
              </a:tblPr>
              <a:tblGrid>
                <a:gridCol w="2665911">
                  <a:extLst>
                    <a:ext uri="{9D8B030D-6E8A-4147-A177-3AD203B41FA5}">
                      <a16:colId xmlns:a16="http://schemas.microsoft.com/office/drawing/2014/main" val="4217790173"/>
                    </a:ext>
                  </a:extLst>
                </a:gridCol>
                <a:gridCol w="869768">
                  <a:extLst>
                    <a:ext uri="{9D8B030D-6E8A-4147-A177-3AD203B41FA5}">
                      <a16:colId xmlns:a16="http://schemas.microsoft.com/office/drawing/2014/main" val="2428333499"/>
                    </a:ext>
                  </a:extLst>
                </a:gridCol>
                <a:gridCol w="869768">
                  <a:extLst>
                    <a:ext uri="{9D8B030D-6E8A-4147-A177-3AD203B41FA5}">
                      <a16:colId xmlns:a16="http://schemas.microsoft.com/office/drawing/2014/main" val="3112223232"/>
                    </a:ext>
                  </a:extLst>
                </a:gridCol>
                <a:gridCol w="869768">
                  <a:extLst>
                    <a:ext uri="{9D8B030D-6E8A-4147-A177-3AD203B41FA5}">
                      <a16:colId xmlns:a16="http://schemas.microsoft.com/office/drawing/2014/main" val="1919943507"/>
                    </a:ext>
                  </a:extLst>
                </a:gridCol>
                <a:gridCol w="869768">
                  <a:extLst>
                    <a:ext uri="{9D8B030D-6E8A-4147-A177-3AD203B41FA5}">
                      <a16:colId xmlns:a16="http://schemas.microsoft.com/office/drawing/2014/main" val="1515051814"/>
                    </a:ext>
                  </a:extLst>
                </a:gridCol>
                <a:gridCol w="869768">
                  <a:extLst>
                    <a:ext uri="{9D8B030D-6E8A-4147-A177-3AD203B41FA5}">
                      <a16:colId xmlns:a16="http://schemas.microsoft.com/office/drawing/2014/main" val="3697227847"/>
                    </a:ext>
                  </a:extLst>
                </a:gridCol>
                <a:gridCol w="869768">
                  <a:extLst>
                    <a:ext uri="{9D8B030D-6E8A-4147-A177-3AD203B41FA5}">
                      <a16:colId xmlns:a16="http://schemas.microsoft.com/office/drawing/2014/main" val="449028711"/>
                    </a:ext>
                  </a:extLst>
                </a:gridCol>
                <a:gridCol w="869768">
                  <a:extLst>
                    <a:ext uri="{9D8B030D-6E8A-4147-A177-3AD203B41FA5}">
                      <a16:colId xmlns:a16="http://schemas.microsoft.com/office/drawing/2014/main" val="769225395"/>
                    </a:ext>
                  </a:extLst>
                </a:gridCol>
                <a:gridCol w="880654">
                  <a:extLst>
                    <a:ext uri="{9D8B030D-6E8A-4147-A177-3AD203B41FA5}">
                      <a16:colId xmlns:a16="http://schemas.microsoft.com/office/drawing/2014/main" val="4197755266"/>
                    </a:ext>
                  </a:extLst>
                </a:gridCol>
                <a:gridCol w="880654">
                  <a:extLst>
                    <a:ext uri="{9D8B030D-6E8A-4147-A177-3AD203B41FA5}">
                      <a16:colId xmlns:a16="http://schemas.microsoft.com/office/drawing/2014/main" val="172311693"/>
                    </a:ext>
                  </a:extLst>
                </a:gridCol>
              </a:tblGrid>
              <a:tr h="362253">
                <a:tc rowSpan="2">
                  <a:txBody>
                    <a:bodyPr/>
                    <a:lstStyle/>
                    <a:p>
                      <a:pPr>
                        <a:spcBef>
                          <a:spcPts val="35"/>
                        </a:spcBef>
                        <a:spcAft>
                          <a:spcPts val="0"/>
                        </a:spcAft>
                      </a:pPr>
                      <a:r>
                        <a:rPr lang="hu-HU" sz="950">
                          <a:effectLst/>
                        </a:rPr>
                        <a:t> </a:t>
                      </a:r>
                      <a:endParaRPr lang="hu-HU" sz="1100">
                        <a:effectLst/>
                      </a:endParaRPr>
                    </a:p>
                    <a:p>
                      <a:pPr marL="167640">
                        <a:spcAft>
                          <a:spcPts val="0"/>
                        </a:spcAft>
                      </a:pPr>
                      <a:r>
                        <a:rPr lang="hu-HU" sz="800">
                          <a:effectLst/>
                        </a:rPr>
                        <a:t>Gondolkodási</a:t>
                      </a:r>
                      <a:r>
                        <a:rPr lang="hu-HU" sz="800" spc="90">
                          <a:effectLst/>
                        </a:rPr>
                        <a:t> </a:t>
                      </a:r>
                      <a:r>
                        <a:rPr lang="hu-HU" sz="800">
                          <a:effectLst/>
                        </a:rPr>
                        <a:t>műveletek</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475615">
                        <a:spcBef>
                          <a:spcPts val="25"/>
                        </a:spcBef>
                        <a:spcAft>
                          <a:spcPts val="0"/>
                        </a:spcAft>
                      </a:pPr>
                      <a:r>
                        <a:rPr lang="hu-HU" sz="800">
                          <a:effectLst/>
                        </a:rPr>
                        <a:t>6.</a:t>
                      </a:r>
                      <a:r>
                        <a:rPr lang="hu-HU" sz="800" spc="45">
                          <a:effectLst/>
                        </a:rPr>
                        <a:t> </a:t>
                      </a:r>
                      <a:r>
                        <a:rPr lang="hu-HU" sz="800">
                          <a:effectLst/>
                        </a:rPr>
                        <a:t>évfolyam</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hu-HU"/>
                    </a:p>
                  </a:txBody>
                  <a:tcPr/>
                </a:tc>
                <a:tc hMerge="1">
                  <a:txBody>
                    <a:bodyPr/>
                    <a:lstStyle/>
                    <a:p>
                      <a:endParaRPr lang="hu-HU"/>
                    </a:p>
                  </a:txBody>
                  <a:tcPr/>
                </a:tc>
                <a:tc gridSpan="3">
                  <a:txBody>
                    <a:bodyPr/>
                    <a:lstStyle/>
                    <a:p>
                      <a:pPr marL="476885">
                        <a:spcBef>
                          <a:spcPts val="25"/>
                        </a:spcBef>
                        <a:spcAft>
                          <a:spcPts val="0"/>
                        </a:spcAft>
                      </a:pPr>
                      <a:r>
                        <a:rPr lang="hu-HU" sz="800">
                          <a:effectLst/>
                        </a:rPr>
                        <a:t>8.</a:t>
                      </a:r>
                      <a:r>
                        <a:rPr lang="hu-HU" sz="800" spc="45">
                          <a:effectLst/>
                        </a:rPr>
                        <a:t> </a:t>
                      </a:r>
                      <a:r>
                        <a:rPr lang="hu-HU" sz="800">
                          <a:effectLst/>
                        </a:rPr>
                        <a:t>évfolyam</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hu-HU"/>
                    </a:p>
                  </a:txBody>
                  <a:tcPr/>
                </a:tc>
                <a:tc hMerge="1">
                  <a:txBody>
                    <a:bodyPr/>
                    <a:lstStyle/>
                    <a:p>
                      <a:endParaRPr lang="hu-HU"/>
                    </a:p>
                  </a:txBody>
                  <a:tcPr/>
                </a:tc>
                <a:tc gridSpan="3">
                  <a:txBody>
                    <a:bodyPr/>
                    <a:lstStyle/>
                    <a:p>
                      <a:pPr marL="452120">
                        <a:spcBef>
                          <a:spcPts val="25"/>
                        </a:spcBef>
                        <a:spcAft>
                          <a:spcPts val="0"/>
                        </a:spcAft>
                      </a:pPr>
                      <a:r>
                        <a:rPr lang="hu-HU" sz="800">
                          <a:effectLst/>
                        </a:rPr>
                        <a:t>10.</a:t>
                      </a:r>
                      <a:r>
                        <a:rPr lang="hu-HU" sz="800" spc="30">
                          <a:effectLst/>
                        </a:rPr>
                        <a:t> </a:t>
                      </a:r>
                      <a:r>
                        <a:rPr lang="hu-HU" sz="800">
                          <a:effectLst/>
                        </a:rPr>
                        <a:t>évfolyam</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433257820"/>
                  </a:ext>
                </a:extLst>
              </a:tr>
              <a:tr h="398466">
                <a:tc vMerge="1">
                  <a:txBody>
                    <a:bodyPr/>
                    <a:lstStyle/>
                    <a:p>
                      <a:endParaRPr lang="hu-HU"/>
                    </a:p>
                  </a:txBody>
                  <a:tcPr/>
                </a:tc>
                <a:tc>
                  <a:txBody>
                    <a:bodyPr/>
                    <a:lstStyle/>
                    <a:p>
                      <a:pPr marL="93980" indent="-48895">
                        <a:lnSpc>
                          <a:spcPct val="108000"/>
                        </a:lnSpc>
                        <a:spcBef>
                          <a:spcPts val="25"/>
                        </a:spcBef>
                        <a:spcAft>
                          <a:spcPts val="0"/>
                        </a:spcAft>
                      </a:pPr>
                      <a:r>
                        <a:rPr lang="hu-HU" sz="800" dirty="0" smtClean="0">
                          <a:effectLst/>
                        </a:rPr>
                        <a:t>Élmény</a:t>
                      </a:r>
                      <a:r>
                        <a:rPr lang="hu-HU" sz="800" spc="-205" dirty="0" smtClean="0">
                          <a:effectLst/>
                        </a:rPr>
                        <a:t> </a:t>
                      </a:r>
                      <a:r>
                        <a:rPr lang="hu-HU" sz="800" dirty="0">
                          <a:effectLst/>
                        </a:rPr>
                        <a:t>szerző</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4145" indent="-74930">
                        <a:lnSpc>
                          <a:spcPct val="108000"/>
                        </a:lnSpc>
                        <a:spcBef>
                          <a:spcPts val="25"/>
                        </a:spcBef>
                        <a:spcAft>
                          <a:spcPts val="0"/>
                        </a:spcAft>
                      </a:pPr>
                      <a:r>
                        <a:rPr lang="hu-HU" sz="800" dirty="0" smtClean="0">
                          <a:effectLst/>
                        </a:rPr>
                        <a:t>Magyarázó</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1920" indent="-5080">
                        <a:lnSpc>
                          <a:spcPct val="108000"/>
                        </a:lnSpc>
                        <a:spcBef>
                          <a:spcPts val="25"/>
                        </a:spcBef>
                        <a:spcAft>
                          <a:spcPts val="0"/>
                        </a:spcAft>
                      </a:pPr>
                      <a:r>
                        <a:rPr lang="hu-HU" sz="800" dirty="0" smtClean="0">
                          <a:effectLst/>
                        </a:rPr>
                        <a:t>Adatközlő</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5250" indent="-48895">
                        <a:lnSpc>
                          <a:spcPct val="108000"/>
                        </a:lnSpc>
                        <a:spcBef>
                          <a:spcPts val="25"/>
                        </a:spcBef>
                        <a:spcAft>
                          <a:spcPts val="0"/>
                        </a:spcAft>
                      </a:pPr>
                      <a:r>
                        <a:rPr lang="hu-HU" sz="800" dirty="0" smtClean="0">
                          <a:effectLst/>
                        </a:rPr>
                        <a:t>Élmény</a:t>
                      </a:r>
                      <a:r>
                        <a:rPr lang="hu-HU" sz="800" spc="-205" dirty="0" smtClean="0">
                          <a:effectLst/>
                        </a:rPr>
                        <a:t> </a:t>
                      </a:r>
                      <a:r>
                        <a:rPr lang="hu-HU" sz="800" dirty="0">
                          <a:effectLst/>
                        </a:rPr>
                        <a:t>szerző</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5415" indent="-74930">
                        <a:lnSpc>
                          <a:spcPct val="108000"/>
                        </a:lnSpc>
                        <a:spcBef>
                          <a:spcPts val="25"/>
                        </a:spcBef>
                        <a:spcAft>
                          <a:spcPts val="0"/>
                        </a:spcAft>
                      </a:pPr>
                      <a:r>
                        <a:rPr lang="hu-HU" sz="800" dirty="0" err="1" smtClean="0">
                          <a:effectLst/>
                        </a:rPr>
                        <a:t>Magya</a:t>
                      </a:r>
                      <a:r>
                        <a:rPr lang="hu-HU" sz="800" spc="-195" dirty="0" smtClean="0">
                          <a:effectLst/>
                        </a:rPr>
                        <a:t> </a:t>
                      </a:r>
                      <a:r>
                        <a:rPr lang="hu-HU" sz="800" dirty="0">
                          <a:effectLst/>
                        </a:rPr>
                        <a:t>rázó</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2555" indent="-5080">
                        <a:lnSpc>
                          <a:spcPct val="108000"/>
                        </a:lnSpc>
                        <a:spcBef>
                          <a:spcPts val="25"/>
                        </a:spcBef>
                        <a:spcAft>
                          <a:spcPts val="0"/>
                        </a:spcAft>
                      </a:pPr>
                      <a:r>
                        <a:rPr lang="hu-HU" sz="800" dirty="0" smtClean="0">
                          <a:effectLst/>
                        </a:rPr>
                        <a:t>Adatközlő</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5885" indent="-48895">
                        <a:lnSpc>
                          <a:spcPct val="108000"/>
                        </a:lnSpc>
                        <a:spcBef>
                          <a:spcPts val="25"/>
                        </a:spcBef>
                        <a:spcAft>
                          <a:spcPts val="0"/>
                        </a:spcAft>
                      </a:pPr>
                      <a:r>
                        <a:rPr lang="hu-HU" sz="800" dirty="0" smtClean="0">
                          <a:effectLst/>
                        </a:rPr>
                        <a:t>Élményszerző</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6050" indent="-74930">
                        <a:lnSpc>
                          <a:spcPct val="108000"/>
                        </a:lnSpc>
                        <a:spcBef>
                          <a:spcPts val="25"/>
                        </a:spcBef>
                        <a:spcAft>
                          <a:spcPts val="0"/>
                        </a:spcAft>
                      </a:pPr>
                      <a:r>
                        <a:rPr lang="hu-HU" sz="800" dirty="0" err="1" smtClean="0">
                          <a:effectLst/>
                        </a:rPr>
                        <a:t>Magya</a:t>
                      </a:r>
                      <a:r>
                        <a:rPr lang="hu-HU" sz="800" spc="-195" dirty="0" smtClean="0">
                          <a:effectLst/>
                        </a:rPr>
                        <a:t> </a:t>
                      </a:r>
                      <a:r>
                        <a:rPr lang="hu-HU" sz="800" dirty="0">
                          <a:effectLst/>
                        </a:rPr>
                        <a:t>rázó</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3825" indent="-5080">
                        <a:lnSpc>
                          <a:spcPct val="108000"/>
                        </a:lnSpc>
                        <a:spcBef>
                          <a:spcPts val="25"/>
                        </a:spcBef>
                        <a:spcAft>
                          <a:spcPts val="0"/>
                        </a:spcAft>
                      </a:pPr>
                      <a:r>
                        <a:rPr lang="hu-HU" sz="800" dirty="0" smtClean="0">
                          <a:effectLst/>
                        </a:rPr>
                        <a:t>Adatközlő</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76498038"/>
                  </a:ext>
                </a:extLst>
              </a:tr>
              <a:tr h="590097">
                <a:tc>
                  <a:txBody>
                    <a:bodyPr/>
                    <a:lstStyle/>
                    <a:p>
                      <a:pPr marL="48260">
                        <a:lnSpc>
                          <a:spcPts val="905"/>
                        </a:lnSpc>
                        <a:spcBef>
                          <a:spcPts val="120"/>
                        </a:spcBef>
                        <a:spcAft>
                          <a:spcPts val="0"/>
                        </a:spcAft>
                      </a:pPr>
                      <a:r>
                        <a:rPr lang="hu-HU" sz="800">
                          <a:effectLst/>
                        </a:rPr>
                        <a:t>Információ-visszakeresés</a:t>
                      </a:r>
                      <a:r>
                        <a:rPr lang="hu-HU" sz="800" spc="35">
                          <a:effectLst/>
                        </a:rPr>
                        <a:t> </a:t>
                      </a:r>
                      <a:r>
                        <a:rPr lang="hu-HU" sz="800">
                          <a:effectLst/>
                        </a:rPr>
                        <a:t>(%)</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1605">
                        <a:lnSpc>
                          <a:spcPts val="905"/>
                        </a:lnSpc>
                        <a:spcBef>
                          <a:spcPts val="120"/>
                        </a:spcBef>
                        <a:spcAft>
                          <a:spcPts val="0"/>
                        </a:spcAft>
                      </a:pPr>
                      <a:r>
                        <a:rPr lang="hu-HU" sz="800" dirty="0">
                          <a:effectLst/>
                        </a:rPr>
                        <a:t>10-15</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240">
                        <a:lnSpc>
                          <a:spcPts val="905"/>
                        </a:lnSpc>
                        <a:spcBef>
                          <a:spcPts val="12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240">
                        <a:lnSpc>
                          <a:spcPts val="905"/>
                        </a:lnSpc>
                        <a:spcBef>
                          <a:spcPts val="12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100">
                        <a:lnSpc>
                          <a:spcPts val="905"/>
                        </a:lnSpc>
                        <a:spcBef>
                          <a:spcPts val="12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875">
                        <a:lnSpc>
                          <a:spcPts val="905"/>
                        </a:lnSpc>
                        <a:spcBef>
                          <a:spcPts val="12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a:lnSpc>
                          <a:spcPts val="905"/>
                        </a:lnSpc>
                        <a:spcBef>
                          <a:spcPts val="12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a:lnSpc>
                          <a:spcPts val="905"/>
                        </a:lnSpc>
                        <a:spcBef>
                          <a:spcPts val="12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6370">
                        <a:lnSpc>
                          <a:spcPts val="905"/>
                        </a:lnSpc>
                        <a:spcBef>
                          <a:spcPts val="12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4145">
                        <a:lnSpc>
                          <a:spcPts val="905"/>
                        </a:lnSpc>
                        <a:spcBef>
                          <a:spcPts val="12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7295990"/>
                  </a:ext>
                </a:extLst>
              </a:tr>
              <a:tr h="629436">
                <a:tc>
                  <a:txBody>
                    <a:bodyPr/>
                    <a:lstStyle/>
                    <a:p>
                      <a:pPr marL="48260">
                        <a:spcBef>
                          <a:spcPts val="185"/>
                        </a:spcBef>
                        <a:spcAft>
                          <a:spcPts val="0"/>
                        </a:spcAft>
                      </a:pPr>
                      <a:r>
                        <a:rPr lang="hu-HU" sz="800">
                          <a:effectLst/>
                        </a:rPr>
                        <a:t>Kapcsolatok,</a:t>
                      </a:r>
                      <a:r>
                        <a:rPr lang="hu-HU" sz="800" spc="-30">
                          <a:effectLst/>
                        </a:rPr>
                        <a:t> </a:t>
                      </a:r>
                      <a:r>
                        <a:rPr lang="hu-HU" sz="800">
                          <a:effectLst/>
                        </a:rPr>
                        <a:t>következtetések</a:t>
                      </a:r>
                      <a:r>
                        <a:rPr lang="hu-HU" sz="800" spc="-25">
                          <a:effectLst/>
                        </a:rPr>
                        <a:t> </a:t>
                      </a:r>
                      <a:r>
                        <a:rPr lang="hu-HU" sz="800">
                          <a:effectLst/>
                        </a:rPr>
                        <a:t>(%)</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1605">
                        <a:spcBef>
                          <a:spcPts val="185"/>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4465">
                        <a:spcBef>
                          <a:spcPts val="185"/>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4465">
                        <a:spcBef>
                          <a:spcPts val="185"/>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240">
                        <a:spcBef>
                          <a:spcPts val="185"/>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875">
                        <a:spcBef>
                          <a:spcPts val="185"/>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875">
                        <a:spcBef>
                          <a:spcPts val="185"/>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a:spcBef>
                          <a:spcPts val="185"/>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6370">
                        <a:spcBef>
                          <a:spcPts val="185"/>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4145">
                        <a:spcBef>
                          <a:spcPts val="185"/>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1651271"/>
                  </a:ext>
                </a:extLst>
              </a:tr>
              <a:tr h="378645">
                <a:tc>
                  <a:txBody>
                    <a:bodyPr/>
                    <a:lstStyle/>
                    <a:p>
                      <a:pPr marL="48260">
                        <a:lnSpc>
                          <a:spcPts val="905"/>
                        </a:lnSpc>
                        <a:spcBef>
                          <a:spcPts val="150"/>
                        </a:spcBef>
                        <a:spcAft>
                          <a:spcPts val="0"/>
                        </a:spcAft>
                      </a:pPr>
                      <a:r>
                        <a:rPr lang="hu-HU" sz="800">
                          <a:effectLst/>
                        </a:rPr>
                        <a:t>Értelmezés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1605">
                        <a:lnSpc>
                          <a:spcPts val="905"/>
                        </a:lnSpc>
                        <a:spcBef>
                          <a:spcPts val="15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3830">
                        <a:lnSpc>
                          <a:spcPts val="905"/>
                        </a:lnSpc>
                        <a:spcBef>
                          <a:spcPts val="15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4465">
                        <a:lnSpc>
                          <a:spcPts val="905"/>
                        </a:lnSpc>
                        <a:spcBef>
                          <a:spcPts val="15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4465">
                        <a:lnSpc>
                          <a:spcPts val="905"/>
                        </a:lnSpc>
                        <a:spcBef>
                          <a:spcPts val="15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875">
                        <a:lnSpc>
                          <a:spcPts val="905"/>
                        </a:lnSpc>
                        <a:spcBef>
                          <a:spcPts val="15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100">
                        <a:lnSpc>
                          <a:spcPts val="905"/>
                        </a:lnSpc>
                        <a:spcBef>
                          <a:spcPts val="150"/>
                        </a:spcBef>
                        <a:spcAft>
                          <a:spcPts val="0"/>
                        </a:spcAft>
                      </a:pPr>
                      <a:r>
                        <a:rPr lang="hu-HU" sz="800">
                          <a:effectLst/>
                        </a:rPr>
                        <a:t>8-12</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2875">
                        <a:lnSpc>
                          <a:spcPts val="905"/>
                        </a:lnSpc>
                        <a:spcBef>
                          <a:spcPts val="15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3510">
                        <a:lnSpc>
                          <a:spcPts val="905"/>
                        </a:lnSpc>
                        <a:spcBef>
                          <a:spcPts val="15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4145">
                        <a:lnSpc>
                          <a:spcPts val="905"/>
                        </a:lnSpc>
                        <a:spcBef>
                          <a:spcPts val="150"/>
                        </a:spcBef>
                        <a:spcAft>
                          <a:spcPts val="0"/>
                        </a:spcAft>
                      </a:pPr>
                      <a:r>
                        <a:rPr lang="hu-HU" sz="800">
                          <a:effectLst/>
                        </a:rPr>
                        <a:t>10-15</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60175329"/>
                  </a:ext>
                </a:extLst>
              </a:tr>
              <a:tr h="590097">
                <a:tc>
                  <a:txBody>
                    <a:bodyPr/>
                    <a:lstStyle/>
                    <a:p>
                      <a:pPr marL="47625">
                        <a:lnSpc>
                          <a:spcPts val="905"/>
                        </a:lnSpc>
                        <a:spcBef>
                          <a:spcPts val="150"/>
                        </a:spcBef>
                        <a:spcAft>
                          <a:spcPts val="0"/>
                        </a:spcAft>
                      </a:pPr>
                      <a:r>
                        <a:rPr lang="hu-HU" sz="800">
                          <a:effectLst/>
                        </a:rPr>
                        <a:t>Szövegtípusok</a:t>
                      </a:r>
                      <a:r>
                        <a:rPr lang="hu-HU" sz="800" spc="-40">
                          <a:effectLst/>
                        </a:rPr>
                        <a:t> </a:t>
                      </a:r>
                      <a:r>
                        <a:rPr lang="hu-HU" sz="800">
                          <a:effectLst/>
                        </a:rPr>
                        <a:t>aránya</a:t>
                      </a:r>
                      <a:r>
                        <a:rPr lang="hu-HU" sz="800" spc="-40">
                          <a:effectLst/>
                        </a:rPr>
                        <a:t> </a:t>
                      </a:r>
                      <a:r>
                        <a:rPr lang="hu-HU" sz="800">
                          <a:effectLst/>
                        </a:rPr>
                        <a:t>(%)</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9540">
                        <a:lnSpc>
                          <a:spcPts val="905"/>
                        </a:lnSpc>
                        <a:spcBef>
                          <a:spcPts val="150"/>
                        </a:spcBef>
                        <a:spcAft>
                          <a:spcPts val="0"/>
                        </a:spcAft>
                      </a:pPr>
                      <a:r>
                        <a:rPr lang="hu-HU" sz="800">
                          <a:effectLst/>
                        </a:rPr>
                        <a:t>34-40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2715">
                        <a:lnSpc>
                          <a:spcPts val="905"/>
                        </a:lnSpc>
                        <a:spcBef>
                          <a:spcPts val="150"/>
                        </a:spcBef>
                        <a:spcAft>
                          <a:spcPts val="0"/>
                        </a:spcAft>
                      </a:pPr>
                      <a:r>
                        <a:rPr lang="hu-HU" sz="800">
                          <a:effectLst/>
                        </a:rPr>
                        <a:t>30-36</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2715">
                        <a:lnSpc>
                          <a:spcPts val="905"/>
                        </a:lnSpc>
                        <a:spcBef>
                          <a:spcPts val="150"/>
                        </a:spcBef>
                        <a:spcAft>
                          <a:spcPts val="0"/>
                        </a:spcAft>
                      </a:pPr>
                      <a:r>
                        <a:rPr lang="hu-HU" sz="800">
                          <a:effectLst/>
                        </a:rPr>
                        <a:t>30-36</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3350">
                        <a:lnSpc>
                          <a:spcPts val="905"/>
                        </a:lnSpc>
                        <a:spcBef>
                          <a:spcPts val="150"/>
                        </a:spcBef>
                        <a:spcAft>
                          <a:spcPts val="0"/>
                        </a:spcAft>
                      </a:pPr>
                      <a:r>
                        <a:rPr lang="hu-HU" sz="800">
                          <a:effectLst/>
                        </a:rPr>
                        <a:t>30-36</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0810">
                        <a:lnSpc>
                          <a:spcPts val="905"/>
                        </a:lnSpc>
                        <a:spcBef>
                          <a:spcPts val="150"/>
                        </a:spcBef>
                        <a:spcAft>
                          <a:spcPts val="0"/>
                        </a:spcAft>
                      </a:pPr>
                      <a:r>
                        <a:rPr lang="hu-HU" sz="800">
                          <a:effectLst/>
                        </a:rPr>
                        <a:t>34-40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3985">
                        <a:lnSpc>
                          <a:spcPts val="905"/>
                        </a:lnSpc>
                        <a:spcBef>
                          <a:spcPts val="150"/>
                        </a:spcBef>
                        <a:spcAft>
                          <a:spcPts val="0"/>
                        </a:spcAft>
                      </a:pPr>
                      <a:r>
                        <a:rPr lang="hu-HU" sz="800">
                          <a:effectLst/>
                        </a:rPr>
                        <a:t>30-36</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3985">
                        <a:lnSpc>
                          <a:spcPts val="905"/>
                        </a:lnSpc>
                        <a:spcBef>
                          <a:spcPts val="150"/>
                        </a:spcBef>
                        <a:spcAft>
                          <a:spcPts val="0"/>
                        </a:spcAft>
                      </a:pPr>
                      <a:r>
                        <a:rPr lang="hu-HU" sz="800">
                          <a:effectLst/>
                        </a:rPr>
                        <a:t>30-36</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4620">
                        <a:lnSpc>
                          <a:spcPts val="905"/>
                        </a:lnSpc>
                        <a:spcBef>
                          <a:spcPts val="150"/>
                        </a:spcBef>
                        <a:spcAft>
                          <a:spcPts val="0"/>
                        </a:spcAft>
                      </a:pPr>
                      <a:r>
                        <a:rPr lang="hu-HU" sz="800">
                          <a:effectLst/>
                        </a:rPr>
                        <a:t>30-36</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2080">
                        <a:lnSpc>
                          <a:spcPts val="905"/>
                        </a:lnSpc>
                        <a:spcBef>
                          <a:spcPts val="150"/>
                        </a:spcBef>
                        <a:spcAft>
                          <a:spcPts val="0"/>
                        </a:spcAft>
                      </a:pPr>
                      <a:r>
                        <a:rPr lang="hu-HU" sz="800" dirty="0">
                          <a:effectLst/>
                        </a:rPr>
                        <a:t>34-40</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35899776"/>
                  </a:ext>
                </a:extLst>
              </a:tr>
            </a:tbl>
          </a:graphicData>
        </a:graphic>
      </p:graphicFrame>
    </p:spTree>
    <p:extLst>
      <p:ext uri="{BB962C8B-B14F-4D97-AF65-F5344CB8AC3E}">
        <p14:creationId xmlns:p14="http://schemas.microsoft.com/office/powerpoint/2010/main" val="3221575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A pedagógiai értékelés</a:t>
            </a:r>
            <a:endParaRPr lang="hu-HU" dirty="0">
              <a:latin typeface="Calibri" panose="020F0502020204030204" pitchFamily="34" charset="0"/>
              <a:cs typeface="Calibri" panose="020F0502020204030204" pitchFamily="34" charset="0"/>
            </a:endParaRPr>
          </a:p>
        </p:txBody>
      </p:sp>
      <p:sp>
        <p:nvSpPr>
          <p:cNvPr id="7" name="Tartalom helye 6"/>
          <p:cNvSpPr>
            <a:spLocks noGrp="1"/>
          </p:cNvSpPr>
          <p:nvPr>
            <p:ph idx="1"/>
          </p:nvPr>
        </p:nvSpPr>
        <p:spPr/>
        <p:txBody>
          <a:bodyPr>
            <a:normAutofit fontScale="92500" lnSpcReduction="20000"/>
          </a:bodyPr>
          <a:lstStyle/>
          <a:p>
            <a:pPr algn="just"/>
            <a:r>
              <a:rPr lang="hu-HU" dirty="0">
                <a:latin typeface="Calibri" panose="020F0502020204030204" pitchFamily="34" charset="0"/>
                <a:cs typeface="Calibri" panose="020F0502020204030204" pitchFamily="34" charset="0"/>
              </a:rPr>
              <a:t>A pedagógiai értékelés meghatározó szerepet tölt be a tanítás-tanulás rendszerében. Segítségével megállapíthatjuk, hogy a tanulók tudása mennyiben van összhangban a tervezett célokkal és követelményekkel, a diákok tudása mennyiben mutatja, hogy elértük azokat a tanítási-tanulási folyamat egy adott szakaszában. </a:t>
            </a:r>
            <a:endParaRPr lang="hu-HU" dirty="0" smtClean="0">
              <a:latin typeface="Calibri" panose="020F0502020204030204" pitchFamily="34" charset="0"/>
              <a:cs typeface="Calibri" panose="020F0502020204030204" pitchFamily="34" charset="0"/>
            </a:endParaRPr>
          </a:p>
          <a:p>
            <a:pPr algn="just"/>
            <a:r>
              <a:rPr lang="hu-HU" b="1" dirty="0" smtClean="0">
                <a:latin typeface="Calibri" panose="020F0502020204030204" pitchFamily="34" charset="0"/>
                <a:cs typeface="Calibri" panose="020F0502020204030204" pitchFamily="34" charset="0"/>
              </a:rPr>
              <a:t>Az </a:t>
            </a:r>
            <a:r>
              <a:rPr lang="hu-HU" b="1" dirty="0">
                <a:latin typeface="Calibri" panose="020F0502020204030204" pitchFamily="34" charset="0"/>
                <a:cs typeface="Calibri" panose="020F0502020204030204" pitchFamily="34" charset="0"/>
              </a:rPr>
              <a:t>értékelés alapvető célja tehát, hogy szervezett módon pedagógiai információkat </a:t>
            </a:r>
            <a:r>
              <a:rPr lang="hu-HU" b="1" dirty="0" err="1">
                <a:latin typeface="Calibri" panose="020F0502020204030204" pitchFamily="34" charset="0"/>
                <a:cs typeface="Calibri" panose="020F0502020204030204" pitchFamily="34" charset="0"/>
              </a:rPr>
              <a:t>gyűjtsük</a:t>
            </a:r>
            <a:r>
              <a:rPr lang="hu-HU" b="1" dirty="0">
                <a:latin typeface="Calibri" panose="020F0502020204030204" pitchFamily="34" charset="0"/>
                <a:cs typeface="Calibri" panose="020F0502020204030204" pitchFamily="34" charset="0"/>
              </a:rPr>
              <a:t>, és azok alapján differenciált visszajelentéseket szervezzünk.</a:t>
            </a:r>
          </a:p>
          <a:p>
            <a:pPr algn="just"/>
            <a:r>
              <a:rPr lang="hu-HU" dirty="0">
                <a:latin typeface="Calibri" panose="020F0502020204030204" pitchFamily="34" charset="0"/>
                <a:cs typeface="Calibri" panose="020F0502020204030204" pitchFamily="34" charset="0"/>
              </a:rPr>
              <a:t>A pedagógiai értékeléskor nemcsak az </a:t>
            </a:r>
            <a:r>
              <a:rPr lang="hu-HU" b="1" dirty="0">
                <a:latin typeface="Calibri" panose="020F0502020204030204" pitchFamily="34" charset="0"/>
                <a:cs typeface="Calibri" panose="020F0502020204030204" pitchFamily="34" charset="0"/>
              </a:rPr>
              <a:t>egyé</a:t>
            </a:r>
            <a:r>
              <a:rPr lang="hu-HU" dirty="0">
                <a:latin typeface="Calibri" panose="020F0502020204030204" pitchFamily="34" charset="0"/>
                <a:cs typeface="Calibri" panose="020F0502020204030204" pitchFamily="34" charset="0"/>
              </a:rPr>
              <a:t>n tudásában bekövetkező változásokat érhetjük tetten, hanem egy </a:t>
            </a:r>
            <a:r>
              <a:rPr lang="hu-HU" b="1" dirty="0">
                <a:latin typeface="Calibri" panose="020F0502020204030204" pitchFamily="34" charset="0"/>
                <a:cs typeface="Calibri" panose="020F0502020204030204" pitchFamily="34" charset="0"/>
              </a:rPr>
              <a:t>tanulócsoportot</a:t>
            </a:r>
            <a:r>
              <a:rPr lang="hu-HU" dirty="0">
                <a:latin typeface="Calibri" panose="020F0502020204030204" pitchFamily="34" charset="0"/>
                <a:cs typeface="Calibri" panose="020F0502020204030204" pitchFamily="34" charset="0"/>
              </a:rPr>
              <a:t> (pl. az osztály hogyan teljesített egy teszten) vagy egy </a:t>
            </a:r>
            <a:r>
              <a:rPr lang="hu-HU" b="1" dirty="0">
                <a:latin typeface="Calibri" panose="020F0502020204030204" pitchFamily="34" charset="0"/>
                <a:cs typeface="Calibri" panose="020F0502020204030204" pitchFamily="34" charset="0"/>
              </a:rPr>
              <a:t>intézményt</a:t>
            </a:r>
            <a:r>
              <a:rPr lang="hu-HU" dirty="0">
                <a:latin typeface="Calibri" panose="020F0502020204030204" pitchFamily="34" charset="0"/>
                <a:cs typeface="Calibri" panose="020F0502020204030204" pitchFamily="34" charset="0"/>
              </a:rPr>
              <a:t> (pl. az iskola tanulói milyen eredményeket értek el a magyar érettségin) is vizsgálhatunk.</a:t>
            </a:r>
          </a:p>
          <a:p>
            <a:pPr marL="623888" lvl="1" indent="-260350">
              <a:buFont typeface="Wingdings" pitchFamily="2" charset="2"/>
              <a:buChar char="§"/>
            </a:pPr>
            <a:endParaRPr lang="hu-HU" dirty="0">
              <a:latin typeface="Calibri" panose="020F0502020204030204" pitchFamily="34" charset="0"/>
              <a:cs typeface="Calibri" panose="020F0502020204030204" pitchFamily="34" charset="0"/>
            </a:endParaRPr>
          </a:p>
        </p:txBody>
      </p:sp>
      <p:pic>
        <p:nvPicPr>
          <p:cNvPr id="2" name="Kép 1"/>
          <p:cNvPicPr>
            <a:picLocks noChangeAspect="1"/>
          </p:cNvPicPr>
          <p:nvPr/>
        </p:nvPicPr>
        <p:blipFill>
          <a:blip r:embed="rId2"/>
          <a:stretch>
            <a:fillRect/>
          </a:stretch>
        </p:blipFill>
        <p:spPr>
          <a:xfrm>
            <a:off x="10638692" y="1"/>
            <a:ext cx="1553308" cy="1740454"/>
          </a:xfrm>
          <a:prstGeom prst="rect">
            <a:avLst/>
          </a:prstGeom>
        </p:spPr>
      </p:pic>
    </p:spTree>
    <p:extLst>
      <p:ext uri="{BB962C8B-B14F-4D97-AF65-F5344CB8AC3E}">
        <p14:creationId xmlns:p14="http://schemas.microsoft.com/office/powerpoint/2010/main" val="2569115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I. Létszámadatok, átlageredmények, képességeloszlás… - adatok/számok</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a:bodyPr>
          <a:lstStyle/>
          <a:p>
            <a:pPr marL="457200" indent="-457200">
              <a:buFontTx/>
              <a:buChar char="-"/>
            </a:pPr>
            <a:r>
              <a:rPr lang="hu-HU" dirty="0" smtClean="0">
                <a:latin typeface="Calibri" panose="020F0502020204030204" pitchFamily="34" charset="0"/>
                <a:cs typeface="Calibri" panose="020F0502020204030204" pitchFamily="34" charset="0"/>
              </a:rPr>
              <a:t>Hány tanuló töltötte ki (a/b osztály)</a:t>
            </a:r>
          </a:p>
          <a:p>
            <a:pPr marL="457200" indent="-457200">
              <a:buFontTx/>
              <a:buChar char="-"/>
            </a:pPr>
            <a:r>
              <a:rPr lang="hu-HU" dirty="0" smtClean="0">
                <a:latin typeface="Calibri" panose="020F0502020204030204" pitchFamily="34" charset="0"/>
                <a:cs typeface="Calibri" panose="020F0502020204030204" pitchFamily="34" charset="0"/>
              </a:rPr>
              <a:t>Hány BTMN -&gt; beleszámít</a:t>
            </a:r>
          </a:p>
          <a:p>
            <a:pPr marL="457200" indent="-457200">
              <a:buFontTx/>
              <a:buChar char="-"/>
            </a:pPr>
            <a:r>
              <a:rPr lang="hu-HU" dirty="0" smtClean="0">
                <a:latin typeface="Calibri" panose="020F0502020204030204" pitchFamily="34" charset="0"/>
                <a:cs typeface="Calibri" panose="020F0502020204030204" pitchFamily="34" charset="0"/>
              </a:rPr>
              <a:t>Hány </a:t>
            </a:r>
            <a:r>
              <a:rPr lang="hu-HU" dirty="0">
                <a:latin typeface="Calibri" panose="020F0502020204030204" pitchFamily="34" charset="0"/>
                <a:cs typeface="Calibri" panose="020F0502020204030204" pitchFamily="34" charset="0"/>
              </a:rPr>
              <a:t>SNI</a:t>
            </a:r>
            <a:r>
              <a:rPr lang="hu-HU" dirty="0" smtClean="0">
                <a:latin typeface="Calibri" panose="020F0502020204030204" pitchFamily="34" charset="0"/>
                <a:cs typeface="Calibri" panose="020F0502020204030204" pitchFamily="34" charset="0"/>
              </a:rPr>
              <a:t>/</a:t>
            </a:r>
            <a:r>
              <a:rPr lang="hu-HU" dirty="0">
                <a:latin typeface="Calibri" panose="020F0502020204030204" pitchFamily="34" charset="0"/>
                <a:cs typeface="Calibri" panose="020F0502020204030204" pitchFamily="34" charset="0"/>
              </a:rPr>
              <a:t> milyen típusú SNI </a:t>
            </a:r>
            <a:r>
              <a:rPr lang="hu-HU" dirty="0" smtClean="0">
                <a:latin typeface="Calibri" panose="020F0502020204030204" pitchFamily="34" charset="0"/>
                <a:cs typeface="Calibri" panose="020F0502020204030204" pitchFamily="34" charset="0"/>
              </a:rPr>
              <a:t>– mentesség?</a:t>
            </a:r>
          </a:p>
          <a:p>
            <a:pPr marL="457200" indent="-457200">
              <a:buFontTx/>
              <a:buChar char="-"/>
            </a:pPr>
            <a:r>
              <a:rPr lang="hu-HU" dirty="0" smtClean="0">
                <a:latin typeface="Calibri" panose="020F0502020204030204" pitchFamily="34" charset="0"/>
                <a:cs typeface="Calibri" panose="020F0502020204030204" pitchFamily="34" charset="0"/>
              </a:rPr>
              <a:t>Előző évi matematikajegy</a:t>
            </a:r>
          </a:p>
          <a:p>
            <a:pPr marL="457200" indent="-457200">
              <a:buFontTx/>
              <a:buChar char="-"/>
            </a:pPr>
            <a:r>
              <a:rPr lang="hu-HU" dirty="0" smtClean="0">
                <a:latin typeface="Calibri" panose="020F0502020204030204" pitchFamily="34" charset="0"/>
                <a:cs typeface="Calibri" panose="020F0502020204030204" pitchFamily="34" charset="0"/>
              </a:rPr>
              <a:t>Átlageredmények – viszonyítási csoportok: pl. országos, községi, közepes községi, 8 évf. </a:t>
            </a:r>
            <a:r>
              <a:rPr lang="hu-HU" dirty="0" err="1" smtClean="0">
                <a:latin typeface="Calibri" panose="020F0502020204030204" pitchFamily="34" charset="0"/>
                <a:cs typeface="Calibri" panose="020F0502020204030204" pitchFamily="34" charset="0"/>
              </a:rPr>
              <a:t>gimn</a:t>
            </a:r>
            <a:r>
              <a:rPr lang="hu-HU" dirty="0" smtClean="0">
                <a:latin typeface="Calibri" panose="020F0502020204030204" pitchFamily="34" charset="0"/>
                <a:cs typeface="Calibri" panose="020F0502020204030204" pitchFamily="34" charset="0"/>
              </a:rPr>
              <a:t>…</a:t>
            </a:r>
          </a:p>
          <a:p>
            <a:pPr marL="457200" indent="-457200">
              <a:buFontTx/>
              <a:buChar char="-"/>
            </a:pPr>
            <a:r>
              <a:rPr lang="hu-HU" dirty="0">
                <a:latin typeface="Calibri" panose="020F0502020204030204" pitchFamily="34" charset="0"/>
                <a:cs typeface="Calibri" panose="020F0502020204030204" pitchFamily="34" charset="0"/>
              </a:rPr>
              <a:t>A képességeloszlás néhány </a:t>
            </a:r>
            <a:r>
              <a:rPr lang="hu-HU" dirty="0" smtClean="0">
                <a:latin typeface="Calibri" panose="020F0502020204030204" pitchFamily="34" charset="0"/>
                <a:cs typeface="Calibri" panose="020F0502020204030204" pitchFamily="34" charset="0"/>
              </a:rPr>
              <a:t>jellemzője: átlag, minimum, maximum (jobbra tolódott, balra tolódott, átlagos ívet mutat)</a:t>
            </a:r>
          </a:p>
          <a:p>
            <a:pPr marL="457200" indent="-457200">
              <a:buFontTx/>
              <a:buChar char="-"/>
            </a:pPr>
            <a:endParaRPr lang="hu-HU" dirty="0" smtClean="0"/>
          </a:p>
          <a:p>
            <a:pPr marL="457200" indent="-457200">
              <a:buFontTx/>
              <a:buChar char="-"/>
            </a:pPr>
            <a:endParaRPr lang="hu-HU" dirty="0" smtClean="0"/>
          </a:p>
          <a:p>
            <a:endParaRPr lang="hu-HU" dirty="0"/>
          </a:p>
        </p:txBody>
      </p:sp>
    </p:spTree>
    <p:extLst>
      <p:ext uri="{BB962C8B-B14F-4D97-AF65-F5344CB8AC3E}">
        <p14:creationId xmlns:p14="http://schemas.microsoft.com/office/powerpoint/2010/main" val="1687796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II. Mutatók</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Képességszintek százalékos eloszlása</a:t>
            </a:r>
            <a:endParaRPr lang="hu-HU"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Tanulói </a:t>
            </a:r>
            <a:r>
              <a:rPr lang="hu-HU" dirty="0" smtClean="0">
                <a:latin typeface="Calibri" panose="020F0502020204030204" pitchFamily="34" charset="0"/>
                <a:cs typeface="Calibri" panose="020F0502020204030204" pitchFamily="34" charset="0"/>
              </a:rPr>
              <a:t>háttérkérdőívek -&gt; Átlageredmény a CSH-index tükrében (diagram</a:t>
            </a:r>
            <a:r>
              <a:rPr lang="hu-HU" dirty="0">
                <a:latin typeface="Calibri" panose="020F0502020204030204" pitchFamily="34" charset="0"/>
                <a:cs typeface="Calibri" panose="020F0502020204030204" pitchFamily="34" charset="0"/>
              </a:rPr>
              <a:t>) </a:t>
            </a:r>
            <a:endParaRPr lang="hu-HU"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hu-HU" dirty="0" smtClean="0">
                <a:latin typeface="Calibri" panose="020F0502020204030204" pitchFamily="34" charset="0"/>
                <a:cs typeface="Calibri" panose="020F0502020204030204" pitchFamily="34" charset="0"/>
              </a:rPr>
              <a:t>Telephelyeik </a:t>
            </a:r>
            <a:r>
              <a:rPr lang="hu-HU" dirty="0">
                <a:latin typeface="Calibri" panose="020F0502020204030204" pitchFamily="34" charset="0"/>
                <a:cs typeface="Calibri" panose="020F0502020204030204" pitchFamily="34" charset="0"/>
              </a:rPr>
              <a:t>eredménye a regressziós becslés alapján várható eredmény </a:t>
            </a:r>
            <a:r>
              <a:rPr lang="hu-HU" dirty="0" smtClean="0">
                <a:latin typeface="Calibri" panose="020F0502020204030204" pitchFamily="34" charset="0"/>
                <a:cs typeface="Calibri" panose="020F0502020204030204" pitchFamily="34" charset="0"/>
              </a:rPr>
              <a:t>tükrében</a:t>
            </a: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A CSH-index átlagértéke és az átlag megbízhatósági tartománya </a:t>
            </a:r>
            <a:endParaRPr lang="hu-HU"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Az átlageredmény </a:t>
            </a:r>
            <a:r>
              <a:rPr lang="hu-HU" dirty="0" smtClean="0">
                <a:latin typeface="Calibri" panose="020F0502020204030204" pitchFamily="34" charset="0"/>
                <a:cs typeface="Calibri" panose="020F0502020204030204" pitchFamily="34" charset="0"/>
              </a:rPr>
              <a:t>alakulása az adott évfolyamon előző években </a:t>
            </a:r>
          </a:p>
          <a:p>
            <a:pPr marL="457200" indent="-457200">
              <a:buFont typeface="Arial" panose="020B0604020202020204" pitchFamily="34" charset="0"/>
              <a:buChar char="•"/>
            </a:pPr>
            <a:r>
              <a:rPr lang="hu-HU" dirty="0" smtClean="0">
                <a:latin typeface="Calibri" panose="020F0502020204030204" pitchFamily="34" charset="0"/>
                <a:cs typeface="Calibri" panose="020F0502020204030204" pitchFamily="34" charset="0"/>
              </a:rPr>
              <a:t>Képességeloszlás alakulása </a:t>
            </a:r>
            <a:r>
              <a:rPr lang="hu-HU" dirty="0">
                <a:latin typeface="Calibri" panose="020F0502020204030204" pitchFamily="34" charset="0"/>
                <a:cs typeface="Calibri" panose="020F0502020204030204" pitchFamily="34" charset="0"/>
              </a:rPr>
              <a:t>az adott évfolyamon előző </a:t>
            </a:r>
            <a:r>
              <a:rPr lang="hu-HU" dirty="0" smtClean="0">
                <a:latin typeface="Calibri" panose="020F0502020204030204" pitchFamily="34" charset="0"/>
                <a:cs typeface="Calibri" panose="020F0502020204030204" pitchFamily="34" charset="0"/>
              </a:rPr>
              <a:t>években</a:t>
            </a: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Átlageredmény a tanulók korábbi eredményének tükrében</a:t>
            </a:r>
            <a:r>
              <a:rPr lang="hu-HU" dirty="0" smtClean="0">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A tanulók fejlődése a </a:t>
            </a:r>
            <a:r>
              <a:rPr lang="hu-HU" dirty="0" smtClean="0">
                <a:latin typeface="Calibri" panose="020F0502020204030204" pitchFamily="34" charset="0"/>
                <a:cs typeface="Calibri" panose="020F0502020204030204" pitchFamily="34" charset="0"/>
              </a:rPr>
              <a:t>telephelyen</a:t>
            </a: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A tanulók egyéni fejlődése a komplex fejlődési modell alapján</a:t>
            </a: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A képességeloszlás néhány jellemzője </a:t>
            </a:r>
            <a:r>
              <a:rPr lang="hu-HU" dirty="0" smtClean="0">
                <a:latin typeface="Calibri" panose="020F0502020204030204" pitchFamily="34" charset="0"/>
                <a:cs typeface="Calibri" panose="020F0502020204030204" pitchFamily="34" charset="0"/>
              </a:rPr>
              <a:t>osztályonként (a/b)</a:t>
            </a:r>
          </a:p>
          <a:p>
            <a:pPr marL="457200" indent="-457200">
              <a:buFont typeface="Arial" panose="020B0604020202020204" pitchFamily="34" charset="0"/>
              <a:buChar char="•"/>
            </a:pPr>
            <a:r>
              <a:rPr lang="hu-HU" dirty="0">
                <a:latin typeface="Calibri" panose="020F0502020204030204" pitchFamily="34" charset="0"/>
                <a:cs typeface="Calibri" panose="020F0502020204030204" pitchFamily="34" charset="0"/>
              </a:rPr>
              <a:t>A képességeloszlás az előző év végi matematikajegy </a:t>
            </a:r>
            <a:r>
              <a:rPr lang="hu-HU" dirty="0" smtClean="0">
                <a:latin typeface="Calibri" panose="020F0502020204030204" pitchFamily="34" charset="0"/>
                <a:cs typeface="Calibri" panose="020F0502020204030204" pitchFamily="34" charset="0"/>
              </a:rPr>
              <a:t>függvényében</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4207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OKM FIT - </a:t>
            </a:r>
            <a:r>
              <a:rPr lang="hu-HU" b="1" dirty="0">
                <a:latin typeface="Calibri" panose="020F0502020204030204" pitchFamily="34" charset="0"/>
                <a:cs typeface="Calibri" panose="020F0502020204030204" pitchFamily="34" charset="0"/>
              </a:rPr>
              <a:t>az</a:t>
            </a:r>
            <a:r>
              <a:rPr lang="hu-HU" dirty="0">
                <a:latin typeface="Calibri" panose="020F0502020204030204" pitchFamily="34" charset="0"/>
                <a:cs typeface="Calibri" panose="020F0502020204030204" pitchFamily="34" charset="0"/>
              </a:rPr>
              <a:t> </a:t>
            </a:r>
            <a:r>
              <a:rPr lang="hu-HU" b="1" dirty="0">
                <a:latin typeface="Calibri" panose="020F0502020204030204" pitchFamily="34" charset="0"/>
                <a:cs typeface="Calibri" panose="020F0502020204030204" pitchFamily="34" charset="0"/>
              </a:rPr>
              <a:t>eredmények elemzése </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838200" y="1394802"/>
            <a:ext cx="10515600" cy="3850780"/>
          </a:xfrm>
        </p:spPr>
        <p:txBody>
          <a:bodyPr/>
          <a:lstStyle/>
          <a:p>
            <a:r>
              <a:rPr lang="hu-HU" dirty="0">
                <a:latin typeface="Calibri" panose="020F0502020204030204" pitchFamily="34" charset="0"/>
                <a:cs typeface="Calibri" panose="020F0502020204030204" pitchFamily="34" charset="0"/>
              </a:rPr>
              <a:t>A tanulók célirányos fejlesztése, folyamat közbeni belső mérések, </a:t>
            </a:r>
            <a:r>
              <a:rPr lang="hu-HU" u="sng" dirty="0" smtClean="0">
                <a:latin typeface="Calibri" panose="020F0502020204030204" pitchFamily="34" charset="0"/>
                <a:cs typeface="Calibri" panose="020F0502020204030204" pitchFamily="34" charset="0"/>
                <a:hlinkClick r:id="rId2"/>
              </a:rPr>
              <a:t>https://www.kir.hu/okmfit/</a:t>
            </a:r>
            <a:endParaRPr lang="hu-HU" u="sng" dirty="0" smtClean="0">
              <a:latin typeface="Calibri" panose="020F0502020204030204" pitchFamily="34" charset="0"/>
              <a:cs typeface="Calibri" panose="020F0502020204030204" pitchFamily="34" charset="0"/>
            </a:endParaRPr>
          </a:p>
          <a:p>
            <a:endParaRPr lang="hu-HU" u="sng" dirty="0" smtClean="0">
              <a:latin typeface="Calibri" panose="020F0502020204030204" pitchFamily="34" charset="0"/>
              <a:cs typeface="Calibri" panose="020F0502020204030204" pitchFamily="34" charset="0"/>
            </a:endParaRPr>
          </a:p>
          <a:p>
            <a:endParaRPr lang="hu-HU" dirty="0"/>
          </a:p>
          <a:p>
            <a:endParaRPr lang="hu-HU" dirty="0" smtClean="0"/>
          </a:p>
          <a:p>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393" y="2374052"/>
            <a:ext cx="7901354" cy="3297182"/>
          </a:xfrm>
          <a:prstGeom prst="rect">
            <a:avLst/>
          </a:prstGeom>
        </p:spPr>
      </p:pic>
    </p:spTree>
    <p:extLst>
      <p:ext uri="{BB962C8B-B14F-4D97-AF65-F5344CB8AC3E}">
        <p14:creationId xmlns:p14="http://schemas.microsoft.com/office/powerpoint/2010/main" val="3519496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 name="Objektum 161"/>
          <p:cNvGraphicFramePr>
            <a:graphicFrameLocks noChangeAspect="1"/>
          </p:cNvGraphicFramePr>
          <p:nvPr>
            <p:extLst>
              <p:ext uri="{D42A27DB-BD31-4B8C-83A1-F6EECF244321}">
                <p14:modId xmlns:p14="http://schemas.microsoft.com/office/powerpoint/2010/main" val="1821860645"/>
              </p:ext>
            </p:extLst>
          </p:nvPr>
        </p:nvGraphicFramePr>
        <p:xfrm>
          <a:off x="1019663" y="49700"/>
          <a:ext cx="10066338" cy="6294437"/>
        </p:xfrm>
        <a:graphic>
          <a:graphicData uri="http://schemas.openxmlformats.org/presentationml/2006/ole">
            <mc:AlternateContent xmlns:mc="http://schemas.openxmlformats.org/markup-compatibility/2006">
              <mc:Choice xmlns:v="urn:schemas-microsoft-com:vml" Requires="v">
                <p:oleObj spid="_x0000_s2213" name="Munkalap" r:id="rId3" imgW="10066055" imgH="6293947" progId="Excel.Sheet.12">
                  <p:embed/>
                </p:oleObj>
              </mc:Choice>
              <mc:Fallback>
                <p:oleObj name="Munkalap" r:id="rId3" imgW="10066055" imgH="6293947" progId="Excel.Sheet.12">
                  <p:embed/>
                  <p:pic>
                    <p:nvPicPr>
                      <p:cNvPr id="0" name=""/>
                      <p:cNvPicPr/>
                      <p:nvPr/>
                    </p:nvPicPr>
                    <p:blipFill>
                      <a:blip r:embed="rId4"/>
                      <a:stretch>
                        <a:fillRect/>
                      </a:stretch>
                    </p:blipFill>
                    <p:spPr>
                      <a:xfrm>
                        <a:off x="1019663" y="49700"/>
                        <a:ext cx="10066338" cy="6294437"/>
                      </a:xfrm>
                      <a:prstGeom prst="rect">
                        <a:avLst/>
                      </a:prstGeom>
                    </p:spPr>
                  </p:pic>
                </p:oleObj>
              </mc:Fallback>
            </mc:AlternateContent>
          </a:graphicData>
        </a:graphic>
      </p:graphicFrame>
      <p:pic>
        <p:nvPicPr>
          <p:cNvPr id="2122" name="Kép 1" descr="Ételhulladék - Mekkora az élelmiszer-pazarlás mértéke évente Magyarország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855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um 1"/>
          <p:cNvGraphicFramePr>
            <a:graphicFrameLocks noChangeAspect="1"/>
          </p:cNvGraphicFramePr>
          <p:nvPr>
            <p:extLst>
              <p:ext uri="{D42A27DB-BD31-4B8C-83A1-F6EECF244321}">
                <p14:modId xmlns:p14="http://schemas.microsoft.com/office/powerpoint/2010/main" val="1154811922"/>
              </p:ext>
            </p:extLst>
          </p:nvPr>
        </p:nvGraphicFramePr>
        <p:xfrm>
          <a:off x="911225" y="955675"/>
          <a:ext cx="10371138" cy="4945063"/>
        </p:xfrm>
        <a:graphic>
          <a:graphicData uri="http://schemas.openxmlformats.org/presentationml/2006/ole">
            <mc:AlternateContent xmlns:mc="http://schemas.openxmlformats.org/markup-compatibility/2006">
              <mc:Choice xmlns:v="urn:schemas-microsoft-com:vml" Requires="v">
                <p:oleObj spid="_x0000_s3165" name="Munkalap" r:id="rId3" imgW="10370997" imgH="4945396" progId="Excel.Sheet.12">
                  <p:embed/>
                </p:oleObj>
              </mc:Choice>
              <mc:Fallback>
                <p:oleObj name="Munkalap" r:id="rId3" imgW="10370997" imgH="4945396" progId="Excel.Sheet.12">
                  <p:embed/>
                  <p:pic>
                    <p:nvPicPr>
                      <p:cNvPr id="0" name=""/>
                      <p:cNvPicPr/>
                      <p:nvPr/>
                    </p:nvPicPr>
                    <p:blipFill>
                      <a:blip r:embed="rId4"/>
                      <a:stretch>
                        <a:fillRect/>
                      </a:stretch>
                    </p:blipFill>
                    <p:spPr>
                      <a:xfrm>
                        <a:off x="911225" y="955675"/>
                        <a:ext cx="10371138" cy="4945063"/>
                      </a:xfrm>
                      <a:prstGeom prst="rect">
                        <a:avLst/>
                      </a:prstGeom>
                    </p:spPr>
                  </p:pic>
                </p:oleObj>
              </mc:Fallback>
            </mc:AlternateContent>
          </a:graphicData>
        </a:graphic>
      </p:graphicFrame>
      <p:sp>
        <p:nvSpPr>
          <p:cNvPr id="3" name="Szövegdoboz 2"/>
          <p:cNvSpPr txBox="1"/>
          <p:nvPr/>
        </p:nvSpPr>
        <p:spPr>
          <a:xfrm>
            <a:off x="5503985" y="365735"/>
            <a:ext cx="1916723" cy="369332"/>
          </a:xfrm>
          <a:prstGeom prst="rect">
            <a:avLst/>
          </a:prstGeom>
          <a:noFill/>
        </p:spPr>
        <p:txBody>
          <a:bodyPr wrap="square" rtlCol="0">
            <a:spAutoFit/>
          </a:bodyPr>
          <a:lstStyle/>
          <a:p>
            <a:pPr algn="ctr"/>
            <a:r>
              <a:rPr lang="hu-HU" dirty="0" err="1" smtClean="0">
                <a:latin typeface="Calibri" panose="020F0502020204030204" pitchFamily="34" charset="0"/>
                <a:cs typeface="Calibri" panose="020F0502020204030204" pitchFamily="34" charset="0"/>
              </a:rPr>
              <a:t>Sorbarendezés</a:t>
            </a:r>
            <a:endParaRPr lang="hu-HU" dirty="0">
              <a:latin typeface="Calibri" panose="020F0502020204030204" pitchFamily="34" charset="0"/>
              <a:cs typeface="Calibri" panose="020F0502020204030204" pitchFamily="34" charset="0"/>
            </a:endParaRPr>
          </a:p>
        </p:txBody>
      </p:sp>
      <p:pic>
        <p:nvPicPr>
          <p:cNvPr id="3074" name="Kép 1" descr="Ételhulladék - Mekkora az élelmiszer-pazarlás mértéke évente Magyarország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84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04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Calibri" panose="020F0502020204030204" pitchFamily="34" charset="0"/>
                <a:cs typeface="Calibri" panose="020F0502020204030204" pitchFamily="34" charset="0"/>
              </a:rPr>
              <a:t>Elemzés: A helyzet javítására tett eddigi erőfeszítések, további stratégia…</a:t>
            </a:r>
            <a:endParaRPr lang="hu-HU" dirty="0"/>
          </a:p>
        </p:txBody>
      </p:sp>
      <p:sp>
        <p:nvSpPr>
          <p:cNvPr id="3" name="Tartalom helye 2"/>
          <p:cNvSpPr>
            <a:spLocks noGrp="1"/>
          </p:cNvSpPr>
          <p:nvPr>
            <p:ph idx="1"/>
          </p:nvPr>
        </p:nvSpPr>
        <p:spPr/>
        <p:txBody>
          <a:bodyPr>
            <a:normAutofit fontScale="92500" lnSpcReduction="10000"/>
          </a:bodyPr>
          <a:lstStyle/>
          <a:p>
            <a:pPr>
              <a:lnSpc>
                <a:spcPct val="120000"/>
              </a:lnSpc>
            </a:pPr>
            <a:r>
              <a:rPr lang="hu-HU" sz="1400" dirty="0">
                <a:latin typeface="Calibri" panose="020F0502020204030204" pitchFamily="34" charset="0"/>
                <a:cs typeface="Calibri" panose="020F0502020204030204" pitchFamily="34" charset="0"/>
              </a:rPr>
              <a:t>A hangos és </a:t>
            </a:r>
            <a:r>
              <a:rPr lang="hu-HU" sz="1400" b="1" dirty="0">
                <a:latin typeface="Calibri" panose="020F0502020204030204" pitchFamily="34" charset="0"/>
                <a:cs typeface="Calibri" panose="020F0502020204030204" pitchFamily="34" charset="0"/>
              </a:rPr>
              <a:t>értelmező olvasás </a:t>
            </a:r>
            <a:r>
              <a:rPr lang="hu-HU" sz="1400" dirty="0">
                <a:latin typeface="Calibri" panose="020F0502020204030204" pitchFamily="34" charset="0"/>
                <a:cs typeface="Calibri" panose="020F0502020204030204" pitchFamily="34" charset="0"/>
              </a:rPr>
              <a:t>gyakorlása minden órán (pl. az Apáczai </a:t>
            </a:r>
            <a:r>
              <a:rPr lang="hu-HU" sz="1400" b="1" dirty="0">
                <a:latin typeface="Calibri" panose="020F0502020204030204" pitchFamily="34" charset="0"/>
                <a:cs typeface="Calibri" panose="020F0502020204030204" pitchFamily="34" charset="0"/>
              </a:rPr>
              <a:t>Szövegértés</a:t>
            </a:r>
            <a:r>
              <a:rPr lang="hu-HU" sz="1400" dirty="0">
                <a:latin typeface="Calibri" panose="020F0502020204030204" pitchFamily="34" charset="0"/>
                <a:cs typeface="Calibri" panose="020F0502020204030204" pitchFamily="34" charset="0"/>
              </a:rPr>
              <a:t> gyakorló füzetek segítségével).</a:t>
            </a:r>
          </a:p>
          <a:p>
            <a:pPr>
              <a:lnSpc>
                <a:spcPct val="120000"/>
              </a:lnSpc>
            </a:pPr>
            <a:r>
              <a:rPr lang="hu-HU" sz="1400" dirty="0">
                <a:latin typeface="Calibri" panose="020F0502020204030204" pitchFamily="34" charset="0"/>
                <a:cs typeface="Calibri" panose="020F0502020204030204" pitchFamily="34" charset="0"/>
              </a:rPr>
              <a:t>Az OKM FIT elemző szoftver segítségével összehasonlítások a referens csoportokkal, az országos és a községi átlaggal, a párhuzamos osztályokkal, s ez alapján fejlesztési terv készítése.</a:t>
            </a:r>
          </a:p>
          <a:p>
            <a:pPr>
              <a:lnSpc>
                <a:spcPct val="120000"/>
              </a:lnSpc>
            </a:pPr>
            <a:r>
              <a:rPr lang="hu-HU" sz="1400" b="1" dirty="0">
                <a:latin typeface="Calibri" panose="020F0502020204030204" pitchFamily="34" charset="0"/>
                <a:cs typeface="Calibri" panose="020F0502020204030204" pitchFamily="34" charset="0"/>
              </a:rPr>
              <a:t>További stratégia</a:t>
            </a:r>
            <a:endParaRPr lang="hu-HU" sz="1400" dirty="0">
              <a:latin typeface="Calibri" panose="020F0502020204030204" pitchFamily="34" charset="0"/>
              <a:cs typeface="Calibri" panose="020F0502020204030204" pitchFamily="34" charset="0"/>
            </a:endParaRPr>
          </a:p>
          <a:p>
            <a:pPr>
              <a:lnSpc>
                <a:spcPct val="120000"/>
              </a:lnSpc>
            </a:pPr>
            <a:r>
              <a:rPr lang="hu-HU" sz="1400" dirty="0">
                <a:latin typeface="Calibri" panose="020F0502020204030204" pitchFamily="34" charset="0"/>
                <a:cs typeface="Calibri" panose="020F0502020204030204" pitchFamily="34" charset="0"/>
              </a:rPr>
              <a:t>A hangos, közös és egyéni értelmező olvasás további gyakorlása, az </a:t>
            </a:r>
            <a:r>
              <a:rPr lang="hu-HU" sz="1400" b="1" dirty="0">
                <a:latin typeface="Calibri" panose="020F0502020204030204" pitchFamily="34" charset="0"/>
                <a:cs typeface="Calibri" panose="020F0502020204030204" pitchFamily="34" charset="0"/>
              </a:rPr>
              <a:t>olvasás megkedveltetése</a:t>
            </a:r>
            <a:r>
              <a:rPr lang="hu-HU" sz="1400" dirty="0">
                <a:latin typeface="Calibri" panose="020F0502020204030204" pitchFamily="34" charset="0"/>
                <a:cs typeface="Calibri" panose="020F0502020204030204" pitchFamily="34" charset="0"/>
              </a:rPr>
              <a:t>. </a:t>
            </a:r>
          </a:p>
          <a:p>
            <a:pPr>
              <a:lnSpc>
                <a:spcPct val="120000"/>
              </a:lnSpc>
            </a:pPr>
            <a:r>
              <a:rPr lang="hu-HU" sz="1400" dirty="0">
                <a:latin typeface="Calibri" panose="020F0502020204030204" pitchFamily="34" charset="0"/>
                <a:cs typeface="Calibri" panose="020F0502020204030204" pitchFamily="34" charset="0"/>
              </a:rPr>
              <a:t>Több </a:t>
            </a:r>
            <a:r>
              <a:rPr lang="hu-HU" sz="1400" b="1" dirty="0">
                <a:latin typeface="Calibri" panose="020F0502020204030204" pitchFamily="34" charset="0"/>
                <a:cs typeface="Calibri" panose="020F0502020204030204" pitchFamily="34" charset="0"/>
              </a:rPr>
              <a:t>önálló szövegértési, szövegelemzési feladatmegoldás </a:t>
            </a:r>
            <a:r>
              <a:rPr lang="hu-HU" sz="1400" dirty="0">
                <a:latin typeface="Calibri" panose="020F0502020204030204" pitchFamily="34" charset="0"/>
                <a:cs typeface="Calibri" panose="020F0502020204030204" pitchFamily="34" charset="0"/>
              </a:rPr>
              <a:t>az órákon (magyar és minden órán), kisebb részfeladatok </a:t>
            </a:r>
            <a:r>
              <a:rPr lang="hu-HU" sz="1400" b="1" dirty="0">
                <a:latin typeface="Calibri" panose="020F0502020204030204" pitchFamily="34" charset="0"/>
                <a:cs typeface="Calibri" panose="020F0502020204030204" pitchFamily="34" charset="0"/>
              </a:rPr>
              <a:t>teljesen önálló </a:t>
            </a:r>
            <a:r>
              <a:rPr lang="hu-HU" sz="1400" dirty="0">
                <a:latin typeface="Calibri" panose="020F0502020204030204" pitchFamily="34" charset="0"/>
                <a:cs typeface="Calibri" panose="020F0502020204030204" pitchFamily="34" charset="0"/>
              </a:rPr>
              <a:t>megoldásának gyakoroltatása (kevesebb tanári magyarázat, több önállóságra szoktatás).  </a:t>
            </a:r>
          </a:p>
          <a:p>
            <a:r>
              <a:rPr lang="hu-HU" sz="1400" b="1" dirty="0">
                <a:latin typeface="Calibri" panose="020F0502020204030204" pitchFamily="34" charset="0"/>
                <a:cs typeface="Calibri" panose="020F0502020204030204" pitchFamily="34" charset="0"/>
              </a:rPr>
              <a:t>Szövegtípusok</a:t>
            </a:r>
            <a:r>
              <a:rPr lang="hu-HU" sz="1400" dirty="0">
                <a:latin typeface="Calibri" panose="020F0502020204030204" pitchFamily="34" charset="0"/>
                <a:cs typeface="Calibri" panose="020F0502020204030204" pitchFamily="34" charset="0"/>
              </a:rPr>
              <a:t> változatos megismertetése: elbeszélő, magyarázó, dokumentum</a:t>
            </a:r>
          </a:p>
          <a:p>
            <a:r>
              <a:rPr lang="hu-HU" sz="1400" b="1" dirty="0">
                <a:latin typeface="Calibri" panose="020F0502020204030204" pitchFamily="34" charset="0"/>
                <a:cs typeface="Calibri" panose="020F0502020204030204" pitchFamily="34" charset="0"/>
              </a:rPr>
              <a:t>Művelettípusok</a:t>
            </a:r>
            <a:r>
              <a:rPr lang="hu-HU" sz="1400" dirty="0">
                <a:latin typeface="Calibri" panose="020F0502020204030204" pitchFamily="34" charset="0"/>
                <a:cs typeface="Calibri" panose="020F0502020204030204" pitchFamily="34" charset="0"/>
              </a:rPr>
              <a:t> gyakorlása:</a:t>
            </a:r>
          </a:p>
          <a:p>
            <a:pPr lvl="1"/>
            <a:r>
              <a:rPr lang="hu-HU" sz="1400" dirty="0">
                <a:latin typeface="Calibri" panose="020F0502020204030204" pitchFamily="34" charset="0"/>
                <a:cs typeface="Calibri" panose="020F0502020204030204" pitchFamily="34" charset="0"/>
              </a:rPr>
              <a:t>információ visszakeresés (tények, adatok)</a:t>
            </a:r>
          </a:p>
          <a:p>
            <a:pPr lvl="1"/>
            <a:r>
              <a:rPr lang="hu-HU" sz="1400" dirty="0">
                <a:latin typeface="Calibri" panose="020F0502020204030204" pitchFamily="34" charset="0"/>
                <a:cs typeface="Calibri" panose="020F0502020204030204" pitchFamily="34" charset="0"/>
              </a:rPr>
              <a:t>kapcsolatok, összefüggések felismerése (logikai, tartalmi kapcsolatok, összefüggések, utalások, összehasonlítás, szembeállítás, ok-okozati viszony)</a:t>
            </a:r>
          </a:p>
          <a:p>
            <a:pPr lvl="1"/>
            <a:r>
              <a:rPr lang="hu-HU" sz="1400" dirty="0">
                <a:latin typeface="Calibri" panose="020F0502020204030204" pitchFamily="34" charset="0"/>
                <a:cs typeface="Calibri" panose="020F0502020204030204" pitchFamily="34" charset="0"/>
              </a:rPr>
              <a:t>értelmezés: a szöveg részének, egészének értelmezése (cím, tartalmi egységek, üzenet, szerzői szándék, tartalmi, stiláris elemek értelmezése, értékelése)</a:t>
            </a:r>
          </a:p>
          <a:p>
            <a:endParaRPr lang="hu-HU" dirty="0"/>
          </a:p>
        </p:txBody>
      </p:sp>
    </p:spTree>
    <p:extLst>
      <p:ext uri="{BB962C8B-B14F-4D97-AF65-F5344CB8AC3E}">
        <p14:creationId xmlns:p14="http://schemas.microsoft.com/office/powerpoint/2010/main" val="1233159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RJR modell</a:t>
            </a:r>
            <a:endParaRPr lang="hu-HU" dirty="0"/>
          </a:p>
        </p:txBody>
      </p:sp>
      <p:sp>
        <p:nvSpPr>
          <p:cNvPr id="3" name="Tartalom helye 2"/>
          <p:cNvSpPr>
            <a:spLocks noGrp="1"/>
          </p:cNvSpPr>
          <p:nvPr>
            <p:ph idx="1"/>
          </p:nvPr>
        </p:nvSpPr>
        <p:spPr/>
        <p:txBody>
          <a:bodyPr>
            <a:normAutofit fontScale="92500"/>
          </a:bodyPr>
          <a:lstStyle/>
          <a:p>
            <a:pPr algn="just"/>
            <a:r>
              <a:rPr lang="hu-HU" dirty="0">
                <a:latin typeface="Calibri" panose="020F0502020204030204" pitchFamily="34" charset="0"/>
                <a:cs typeface="Calibri" panose="020F0502020204030204" pitchFamily="34" charset="0"/>
              </a:rPr>
              <a:t>Ehhez minden tantárgy tananyag feldolgozásánál ajánlott tanítási módszer az </a:t>
            </a:r>
            <a:r>
              <a:rPr lang="hu-HU" b="1" dirty="0">
                <a:latin typeface="Calibri" panose="020F0502020204030204" pitchFamily="34" charset="0"/>
                <a:cs typeface="Calibri" panose="020F0502020204030204" pitchFamily="34" charset="0"/>
              </a:rPr>
              <a:t>RJR</a:t>
            </a:r>
            <a:r>
              <a:rPr lang="hu-HU" dirty="0">
                <a:latin typeface="Calibri" panose="020F0502020204030204" pitchFamily="34" charset="0"/>
                <a:cs typeface="Calibri" panose="020F0502020204030204" pitchFamily="34" charset="0"/>
              </a:rPr>
              <a:t> modell, mely szerint a tanításnak két szintje van: új ismeretek megtanítása, az elsajátítás folyamatának megtanítása (a tanulás tanítása).</a:t>
            </a:r>
          </a:p>
          <a:p>
            <a:pPr lvl="0" algn="just"/>
            <a:r>
              <a:rPr lang="hu-HU" b="1" dirty="0">
                <a:latin typeface="Calibri" panose="020F0502020204030204" pitchFamily="34" charset="0"/>
                <a:cs typeface="Calibri" panose="020F0502020204030204" pitchFamily="34" charset="0"/>
              </a:rPr>
              <a:t>R</a:t>
            </a:r>
            <a:r>
              <a:rPr lang="hu-HU" dirty="0">
                <a:latin typeface="Calibri" panose="020F0502020204030204" pitchFamily="34" charset="0"/>
                <a:cs typeface="Calibri" panose="020F0502020204030204" pitchFamily="34" charset="0"/>
              </a:rPr>
              <a:t>áhangolás: előzetes tudás, előfeltevések, kérdések megfogalmazása</a:t>
            </a:r>
          </a:p>
          <a:p>
            <a:pPr lvl="0" algn="just"/>
            <a:r>
              <a:rPr lang="hu-HU" b="1" dirty="0">
                <a:latin typeface="Calibri" panose="020F0502020204030204" pitchFamily="34" charset="0"/>
                <a:cs typeface="Calibri" panose="020F0502020204030204" pitchFamily="34" charset="0"/>
              </a:rPr>
              <a:t>J</a:t>
            </a:r>
            <a:r>
              <a:rPr lang="hu-HU" dirty="0">
                <a:latin typeface="Calibri" panose="020F0502020204030204" pitchFamily="34" charset="0"/>
                <a:cs typeface="Calibri" panose="020F0502020204030204" pitchFamily="34" charset="0"/>
              </a:rPr>
              <a:t>elentés megteremtése: válaszok keresése</a:t>
            </a:r>
          </a:p>
          <a:p>
            <a:pPr lvl="0" algn="just"/>
            <a:r>
              <a:rPr lang="hu-HU" b="1" dirty="0">
                <a:latin typeface="Calibri" panose="020F0502020204030204" pitchFamily="34" charset="0"/>
                <a:cs typeface="Calibri" panose="020F0502020204030204" pitchFamily="34" charset="0"/>
              </a:rPr>
              <a:t>R</a:t>
            </a:r>
            <a:r>
              <a:rPr lang="hu-HU" dirty="0">
                <a:latin typeface="Calibri" panose="020F0502020204030204" pitchFamily="34" charset="0"/>
                <a:cs typeface="Calibri" panose="020F0502020204030204" pitchFamily="34" charset="0"/>
              </a:rPr>
              <a:t>eflektálás: vita, szintézis, értékelés, gondolatcsere, kommunikáció</a:t>
            </a:r>
          </a:p>
          <a:p>
            <a:pPr algn="just"/>
            <a:r>
              <a:rPr lang="hu-HU" dirty="0">
                <a:latin typeface="Calibri" panose="020F0502020204030204" pitchFamily="34" charset="0"/>
                <a:cs typeface="Calibri" panose="020F0502020204030204" pitchFamily="34" charset="0"/>
              </a:rPr>
              <a:t>Ezekkel a módszertani változtatásokkal tehetjük sikeresebbé az oktatásunkat, elősegítve ezáltal a tanulók szövegértési kompetenciájának fejlődését a jövőben.</a:t>
            </a:r>
          </a:p>
          <a:p>
            <a:endParaRPr lang="hu-HU" dirty="0"/>
          </a:p>
        </p:txBody>
      </p:sp>
    </p:spTree>
    <p:extLst>
      <p:ext uri="{BB962C8B-B14F-4D97-AF65-F5344CB8AC3E}">
        <p14:creationId xmlns:p14="http://schemas.microsoft.com/office/powerpoint/2010/main" val="2887999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Stratégia</a:t>
            </a:r>
          </a:p>
        </p:txBody>
      </p:sp>
      <p:sp>
        <p:nvSpPr>
          <p:cNvPr id="3" name="Tartalom helye 2"/>
          <p:cNvSpPr>
            <a:spLocks noGrp="1"/>
          </p:cNvSpPr>
          <p:nvPr>
            <p:ph idx="1"/>
          </p:nvPr>
        </p:nvSpPr>
        <p:spPr/>
        <p:txBody>
          <a:bodyPr>
            <a:normAutofit fontScale="92500" lnSpcReduction="20000"/>
          </a:bodyPr>
          <a:lstStyle/>
          <a:p>
            <a:pPr algn="just"/>
            <a:r>
              <a:rPr lang="hu-HU" dirty="0">
                <a:latin typeface="Calibri" panose="020F0502020204030204" pitchFamily="34" charset="0"/>
                <a:cs typeface="Calibri" panose="020F0502020204030204" pitchFamily="34" charset="0"/>
              </a:rPr>
              <a:t>A lexikális tudás megszerzésébe vetett energia helyett javasolt a </a:t>
            </a:r>
            <a:r>
              <a:rPr lang="hu-HU" b="1" dirty="0">
                <a:latin typeface="Calibri" panose="020F0502020204030204" pitchFamily="34" charset="0"/>
                <a:cs typeface="Calibri" panose="020F0502020204030204" pitchFamily="34" charset="0"/>
              </a:rPr>
              <a:t>logikus gondolkodás</a:t>
            </a:r>
            <a:r>
              <a:rPr lang="hu-HU" dirty="0">
                <a:latin typeface="Calibri" panose="020F0502020204030204" pitchFamily="34" charset="0"/>
                <a:cs typeface="Calibri" panose="020F0502020204030204" pitchFamily="34" charset="0"/>
              </a:rPr>
              <a:t>, elemző-értelmező szövegfeldolgozás elsajátíttatása már ötödiktől kezdve.</a:t>
            </a:r>
          </a:p>
          <a:p>
            <a:pPr algn="just"/>
            <a:r>
              <a:rPr lang="hu-HU" dirty="0">
                <a:latin typeface="Calibri" panose="020F0502020204030204" pitchFamily="34" charset="0"/>
                <a:cs typeface="Calibri" panose="020F0502020204030204" pitchFamily="34" charset="0"/>
              </a:rPr>
              <a:t>Az értelmezéses feladatok megoldottságának javulása pl. az indoklásos feladatoknál úgy érthető el, ha felső tagozatban kezdettől megtanítjuk a gyerekeket bizonyos sémák alkalmazására. Pl. </a:t>
            </a:r>
            <a:r>
              <a:rPr lang="hu-HU" i="1" dirty="0">
                <a:latin typeface="Calibri" panose="020F0502020204030204" pitchFamily="34" charset="0"/>
                <a:cs typeface="Calibri" panose="020F0502020204030204" pitchFamily="34" charset="0"/>
              </a:rPr>
              <a:t>azért tetszett, mert…, én úgy gondolom, az a véleményem, hogy</a:t>
            </a:r>
            <a:r>
              <a:rPr lang="hu-HU" dirty="0">
                <a:latin typeface="Calibri" panose="020F0502020204030204" pitchFamily="34" charset="0"/>
                <a:cs typeface="Calibri" panose="020F0502020204030204" pitchFamily="34" charset="0"/>
              </a:rPr>
              <a:t>…stb.</a:t>
            </a:r>
          </a:p>
          <a:p>
            <a:pPr algn="just"/>
            <a:r>
              <a:rPr lang="hu-HU" dirty="0">
                <a:latin typeface="Calibri" panose="020F0502020204030204" pitchFamily="34" charset="0"/>
                <a:cs typeface="Calibri" panose="020F0502020204030204" pitchFamily="34" charset="0"/>
              </a:rPr>
              <a:t>Különösen a BTMN-es és egyéni bánásmódot igénylő tanulók esetében fontos ezen a területen az egyéni felzárkóztatás. </a:t>
            </a:r>
          </a:p>
          <a:p>
            <a:pPr algn="just"/>
            <a:r>
              <a:rPr lang="hu-HU" dirty="0">
                <a:latin typeface="Calibri" panose="020F0502020204030204" pitchFamily="34" charset="0"/>
                <a:cs typeface="Calibri" panose="020F0502020204030204" pitchFamily="34" charset="0"/>
              </a:rPr>
              <a:t>Emellett fontos stratégia minden tanuló esetében a figyelem, koncentrációs „</a:t>
            </a:r>
            <a:r>
              <a:rPr lang="hu-HU" b="1" dirty="0">
                <a:latin typeface="Calibri" panose="020F0502020204030204" pitchFamily="34" charset="0"/>
                <a:cs typeface="Calibri" panose="020F0502020204030204" pitchFamily="34" charset="0"/>
              </a:rPr>
              <a:t>állóképesség</a:t>
            </a:r>
            <a:r>
              <a:rPr lang="hu-HU" dirty="0">
                <a:latin typeface="Calibri" panose="020F0502020204030204" pitchFamily="34" charset="0"/>
                <a:cs typeface="Calibri" panose="020F0502020204030204" pitchFamily="34" charset="0"/>
              </a:rPr>
              <a:t>” fejlesztése, a motiváltság növelése.</a:t>
            </a:r>
          </a:p>
          <a:p>
            <a:endParaRPr lang="hu-HU" dirty="0"/>
          </a:p>
        </p:txBody>
      </p:sp>
    </p:spTree>
    <p:extLst>
      <p:ext uri="{BB962C8B-B14F-4D97-AF65-F5344CB8AC3E}">
        <p14:creationId xmlns:p14="http://schemas.microsoft.com/office/powerpoint/2010/main" val="1582576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9360877" cy="1325563"/>
          </a:xfrm>
        </p:spPr>
        <p:txBody>
          <a:bodyPr/>
          <a:lstStyle/>
          <a:p>
            <a:r>
              <a:rPr lang="hu-HU" dirty="0" smtClean="0">
                <a:latin typeface="Calibri" panose="020F0502020204030204" pitchFamily="34" charset="0"/>
                <a:cs typeface="Calibri" panose="020F0502020204030204" pitchFamily="34" charset="0"/>
              </a:rPr>
              <a:t>Gyakorlás</a:t>
            </a:r>
            <a:r>
              <a:rPr lang="hu-HU" dirty="0">
                <a:latin typeface="Calibri" panose="020F0502020204030204" pitchFamily="34" charset="0"/>
                <a:cs typeface="Calibri" panose="020F0502020204030204" pitchFamily="34" charset="0"/>
              </a:rPr>
              <a:t>: mindenki, minden órán</a:t>
            </a:r>
          </a:p>
        </p:txBody>
      </p:sp>
      <p:sp>
        <p:nvSpPr>
          <p:cNvPr id="4" name="Tartalom helye 3"/>
          <p:cNvSpPr>
            <a:spLocks noGrp="1"/>
          </p:cNvSpPr>
          <p:nvPr>
            <p:ph idx="1"/>
          </p:nvPr>
        </p:nvSpPr>
        <p:spPr>
          <a:xfrm>
            <a:off x="838200" y="1547446"/>
            <a:ext cx="8534400" cy="4070839"/>
          </a:xfrm>
        </p:spPr>
        <p:txBody>
          <a:bodyPr>
            <a:normAutofit lnSpcReduction="10000"/>
          </a:bodyPr>
          <a:lstStyle/>
          <a:p>
            <a:pPr marL="457200" indent="-457200">
              <a:buFontTx/>
              <a:buChar char="-"/>
            </a:pPr>
            <a:r>
              <a:rPr lang="hu-HU" dirty="0">
                <a:latin typeface="Calibri" panose="020F0502020204030204" pitchFamily="34" charset="0"/>
                <a:cs typeface="Calibri" panose="020F0502020204030204" pitchFamily="34" charset="0"/>
              </a:rPr>
              <a:t>szövegértelmezés lépései</a:t>
            </a:r>
          </a:p>
          <a:p>
            <a:pPr marL="457200" indent="-457200">
              <a:buFontTx/>
              <a:buChar char="-"/>
            </a:pPr>
            <a:r>
              <a:rPr lang="hu-HU" dirty="0">
                <a:latin typeface="Calibri" panose="020F0502020204030204" pitchFamily="34" charset="0"/>
                <a:cs typeface="Calibri" panose="020F0502020204030204" pitchFamily="34" charset="0"/>
              </a:rPr>
              <a:t>gondolkodás, problémamegoldás fejlesztése</a:t>
            </a:r>
          </a:p>
          <a:p>
            <a:pPr marL="457200" indent="-457200">
              <a:buFontTx/>
              <a:buChar char="-"/>
            </a:pPr>
            <a:r>
              <a:rPr lang="hu-HU" dirty="0">
                <a:latin typeface="Calibri" panose="020F0502020204030204" pitchFamily="34" charset="0"/>
                <a:cs typeface="Calibri" panose="020F0502020204030204" pitchFamily="34" charset="0"/>
              </a:rPr>
              <a:t>vázlatírás, sémák begyakorlása</a:t>
            </a:r>
          </a:p>
          <a:p>
            <a:pPr marL="457200" indent="-457200">
              <a:buFontTx/>
              <a:buChar char="-"/>
            </a:pPr>
            <a:r>
              <a:rPr lang="hu-HU" dirty="0">
                <a:latin typeface="Calibri" panose="020F0502020204030204" pitchFamily="34" charset="0"/>
                <a:cs typeface="Calibri" panose="020F0502020204030204" pitchFamily="34" charset="0"/>
              </a:rPr>
              <a:t>tevékenységközpontú, életszerű feladatok </a:t>
            </a:r>
            <a:r>
              <a:rPr lang="hu-HU" dirty="0" smtClean="0">
                <a:latin typeface="Calibri" panose="020F0502020204030204" pitchFamily="34" charset="0"/>
                <a:cs typeface="Calibri" panose="020F0502020204030204" pitchFamily="34" charset="0"/>
              </a:rPr>
              <a:t>megoldása </a:t>
            </a:r>
            <a:r>
              <a:rPr lang="hu-HU" i="1" dirty="0" smtClean="0">
                <a:latin typeface="Calibri" panose="020F0502020204030204" pitchFamily="34" charset="0"/>
                <a:cs typeface="Calibri" panose="020F0502020204030204" pitchFamily="34" charset="0"/>
              </a:rPr>
              <a:t>(„Menjünk a moziba be!”</a:t>
            </a:r>
            <a:r>
              <a:rPr lang="hu-HU" dirty="0" smtClean="0">
                <a:latin typeface="Calibri" panose="020F0502020204030204" pitchFamily="34" charset="0"/>
                <a:cs typeface="Calibri" panose="020F0502020204030204" pitchFamily="34" charset="0"/>
              </a:rPr>
              <a:t>)</a:t>
            </a:r>
            <a:endParaRPr lang="hu-HU" dirty="0">
              <a:latin typeface="Calibri" panose="020F0502020204030204" pitchFamily="34" charset="0"/>
              <a:cs typeface="Calibri" panose="020F0502020204030204" pitchFamily="34" charset="0"/>
            </a:endParaRPr>
          </a:p>
          <a:p>
            <a:pPr marL="457200" indent="-457200">
              <a:buFontTx/>
              <a:buChar char="-"/>
            </a:pPr>
            <a:r>
              <a:rPr lang="hu-HU" dirty="0">
                <a:latin typeface="Calibri" panose="020F0502020204030204" pitchFamily="34" charset="0"/>
                <a:cs typeface="Calibri" panose="020F0502020204030204" pitchFamily="34" charset="0"/>
              </a:rPr>
              <a:t>diagramok, ábrák értelmezése</a:t>
            </a:r>
          </a:p>
          <a:p>
            <a:pPr marL="457200" indent="-457200">
              <a:buFontTx/>
              <a:buChar char="-"/>
            </a:pPr>
            <a:r>
              <a:rPr lang="hu-HU" dirty="0">
                <a:latin typeface="Calibri" panose="020F0502020204030204" pitchFamily="34" charset="0"/>
                <a:cs typeface="Calibri" panose="020F0502020204030204" pitchFamily="34" charset="0"/>
              </a:rPr>
              <a:t>önálló feladatmegoldás, -értelmezés gyakorlása</a:t>
            </a:r>
          </a:p>
          <a:p>
            <a:pPr marL="457200" indent="-457200">
              <a:buFontTx/>
              <a:buChar char="-"/>
            </a:pPr>
            <a:r>
              <a:rPr lang="hu-HU" dirty="0">
                <a:latin typeface="Calibri" panose="020F0502020204030204" pitchFamily="34" charset="0"/>
                <a:cs typeface="Calibri" panose="020F0502020204030204" pitchFamily="34" charset="0"/>
              </a:rPr>
              <a:t>motiváció felkeltése</a:t>
            </a:r>
          </a:p>
          <a:p>
            <a:pPr marL="457200" indent="-457200">
              <a:buFontTx/>
              <a:buChar char="-"/>
            </a:pPr>
            <a:r>
              <a:rPr lang="hu-HU" dirty="0">
                <a:latin typeface="Calibri" panose="020F0502020204030204" pitchFamily="34" charset="0"/>
                <a:cs typeface="Calibri" panose="020F0502020204030204" pitchFamily="34" charset="0"/>
              </a:rPr>
              <a:t>szellemi/lelki/fizikai „állóképesség” javítása</a:t>
            </a:r>
          </a:p>
          <a:p>
            <a:endParaRPr lang="hu-HU" dirty="0"/>
          </a:p>
        </p:txBody>
      </p:sp>
      <p:pic>
        <p:nvPicPr>
          <p:cNvPr id="6" name="Kép 5"/>
          <p:cNvPicPr>
            <a:picLocks noChangeAspect="1"/>
          </p:cNvPicPr>
          <p:nvPr/>
        </p:nvPicPr>
        <p:blipFill>
          <a:blip r:embed="rId2"/>
          <a:stretch>
            <a:fillRect/>
          </a:stretch>
        </p:blipFill>
        <p:spPr>
          <a:xfrm>
            <a:off x="9469315" y="0"/>
            <a:ext cx="2722685" cy="2722685"/>
          </a:xfrm>
          <a:prstGeom prst="rect">
            <a:avLst/>
          </a:prstGeom>
        </p:spPr>
      </p:pic>
    </p:spTree>
    <p:extLst>
      <p:ext uri="{BB962C8B-B14F-4D97-AF65-F5344CB8AC3E}">
        <p14:creationId xmlns:p14="http://schemas.microsoft.com/office/powerpoint/2010/main" val="207789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A szövegfeldolgozás lépései</a:t>
            </a:r>
          </a:p>
        </p:txBody>
      </p:sp>
      <p:sp>
        <p:nvSpPr>
          <p:cNvPr id="5" name="Tartalom helye 4"/>
          <p:cNvSpPr>
            <a:spLocks noGrp="1"/>
          </p:cNvSpPr>
          <p:nvPr>
            <p:ph idx="1"/>
          </p:nvPr>
        </p:nvSpPr>
        <p:spPr>
          <a:xfrm>
            <a:off x="838200" y="1825625"/>
            <a:ext cx="7549662" cy="3850780"/>
          </a:xfrm>
        </p:spPr>
        <p:txBody>
          <a:bodyPr>
            <a:normAutofit fontScale="92500" lnSpcReduction="10000"/>
          </a:bodyPr>
          <a:lstStyle/>
          <a:p>
            <a:pPr marL="457200" indent="-457200">
              <a:buFontTx/>
              <a:buChar char="-"/>
            </a:pPr>
            <a:r>
              <a:rPr lang="hu-HU" dirty="0">
                <a:latin typeface="Calibri" panose="020F0502020204030204" pitchFamily="34" charset="0"/>
                <a:cs typeface="Calibri" panose="020F0502020204030204" pitchFamily="34" charset="0"/>
              </a:rPr>
              <a:t>Címértelmezés, ábrák/képek értelmezése</a:t>
            </a:r>
          </a:p>
          <a:p>
            <a:pPr marL="457200" indent="-457200">
              <a:buFontTx/>
              <a:buChar char="-"/>
            </a:pPr>
            <a:r>
              <a:rPr lang="hu-HU" dirty="0">
                <a:latin typeface="Calibri" panose="020F0502020204030204" pitchFamily="34" charset="0"/>
                <a:cs typeface="Calibri" panose="020F0502020204030204" pitchFamily="34" charset="0"/>
              </a:rPr>
              <a:t>Előzetes tudás felidézése</a:t>
            </a:r>
          </a:p>
          <a:p>
            <a:pPr marL="457200" indent="-457200">
              <a:buFontTx/>
              <a:buChar char="-"/>
            </a:pPr>
            <a:r>
              <a:rPr lang="hu-HU" dirty="0">
                <a:latin typeface="Calibri" panose="020F0502020204030204" pitchFamily="34" charset="0"/>
                <a:cs typeface="Calibri" panose="020F0502020204030204" pitchFamily="34" charset="0"/>
              </a:rPr>
              <a:t>Figyelmes, értő olvasás</a:t>
            </a:r>
          </a:p>
          <a:p>
            <a:pPr marL="457200" indent="-457200">
              <a:buFontTx/>
              <a:buChar char="-"/>
            </a:pPr>
            <a:r>
              <a:rPr lang="hu-HU" dirty="0" smtClean="0">
                <a:latin typeface="Calibri" panose="020F0502020204030204" pitchFamily="34" charset="0"/>
                <a:cs typeface="Calibri" panose="020F0502020204030204" pitchFamily="34" charset="0"/>
              </a:rPr>
              <a:t>Kulcsszavak, tételmondatok </a:t>
            </a:r>
            <a:r>
              <a:rPr lang="hu-HU" dirty="0">
                <a:latin typeface="Calibri" panose="020F0502020204030204" pitchFamily="34" charset="0"/>
                <a:cs typeface="Calibri" panose="020F0502020204030204" pitchFamily="34" charset="0"/>
              </a:rPr>
              <a:t>megkeresése, aláhúzása</a:t>
            </a:r>
          </a:p>
          <a:p>
            <a:pPr marL="457200" indent="-457200">
              <a:buFontTx/>
              <a:buChar char="-"/>
            </a:pPr>
            <a:r>
              <a:rPr lang="hu-HU" dirty="0" smtClean="0">
                <a:latin typeface="Calibri" panose="020F0502020204030204" pitchFamily="34" charset="0"/>
                <a:cs typeface="Calibri" panose="020F0502020204030204" pitchFamily="34" charset="0"/>
              </a:rPr>
              <a:t>Vázlatírás, gondolattérkép</a:t>
            </a:r>
            <a:r>
              <a:rPr lang="hu-HU" dirty="0">
                <a:latin typeface="Calibri" panose="020F0502020204030204" pitchFamily="34" charset="0"/>
                <a:cs typeface="Calibri" panose="020F0502020204030204" pitchFamily="34" charset="0"/>
              </a:rPr>
              <a:t>, </a:t>
            </a:r>
            <a:r>
              <a:rPr lang="hu-HU" dirty="0" smtClean="0">
                <a:latin typeface="Calibri" panose="020F0502020204030204" pitchFamily="34" charset="0"/>
                <a:cs typeface="Calibri" panose="020F0502020204030204" pitchFamily="34" charset="0"/>
              </a:rPr>
              <a:t>fürt-, vagy pókhálóábra</a:t>
            </a:r>
            <a:r>
              <a:rPr lang="hu-HU" dirty="0">
                <a:latin typeface="Calibri" panose="020F0502020204030204" pitchFamily="34" charset="0"/>
                <a:cs typeface="Calibri" panose="020F0502020204030204" pitchFamily="34" charset="0"/>
              </a:rPr>
              <a:t>, rajz </a:t>
            </a:r>
            <a:r>
              <a:rPr lang="hu-HU" dirty="0" smtClean="0">
                <a:latin typeface="Calibri" panose="020F0502020204030204" pitchFamily="34" charset="0"/>
                <a:cs typeface="Calibri" panose="020F0502020204030204" pitchFamily="34" charset="0"/>
              </a:rPr>
              <a:t>készítés (</a:t>
            </a:r>
            <a:r>
              <a:rPr lang="hu-HU" i="1" dirty="0" smtClean="0">
                <a:latin typeface="Calibri" panose="020F0502020204030204" pitchFamily="34" charset="0"/>
                <a:cs typeface="Calibri" panose="020F0502020204030204" pitchFamily="34" charset="0"/>
              </a:rPr>
              <a:t>Szondi két apródja</a:t>
            </a:r>
            <a:r>
              <a:rPr lang="hu-HU" dirty="0" smtClean="0">
                <a:latin typeface="Calibri" panose="020F0502020204030204" pitchFamily="34" charset="0"/>
                <a:cs typeface="Calibri" panose="020F0502020204030204" pitchFamily="34" charset="0"/>
              </a:rPr>
              <a:t>)…</a:t>
            </a:r>
            <a:endParaRPr lang="hu-HU" dirty="0">
              <a:latin typeface="Calibri" panose="020F0502020204030204" pitchFamily="34" charset="0"/>
              <a:cs typeface="Calibri" panose="020F0502020204030204" pitchFamily="34" charset="0"/>
            </a:endParaRPr>
          </a:p>
          <a:p>
            <a:endParaRPr lang="hu-HU" dirty="0" smtClean="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hangsúly a szöveg megértésén legyen</a:t>
            </a:r>
          </a:p>
        </p:txBody>
      </p:sp>
      <p:pic>
        <p:nvPicPr>
          <p:cNvPr id="7" name="Kép 6"/>
          <p:cNvPicPr>
            <a:picLocks noChangeAspect="1"/>
          </p:cNvPicPr>
          <p:nvPr/>
        </p:nvPicPr>
        <p:blipFill>
          <a:blip r:embed="rId2"/>
          <a:stretch>
            <a:fillRect/>
          </a:stretch>
        </p:blipFill>
        <p:spPr>
          <a:xfrm>
            <a:off x="8314593" y="2953842"/>
            <a:ext cx="3810000" cy="2857500"/>
          </a:xfrm>
          <a:prstGeom prst="rect">
            <a:avLst/>
          </a:prstGeom>
        </p:spPr>
      </p:pic>
      <p:pic>
        <p:nvPicPr>
          <p:cNvPr id="8" name="Kép 7"/>
          <p:cNvPicPr>
            <a:picLocks noChangeAspect="1"/>
          </p:cNvPicPr>
          <p:nvPr/>
        </p:nvPicPr>
        <p:blipFill>
          <a:blip r:embed="rId3"/>
          <a:stretch>
            <a:fillRect/>
          </a:stretch>
        </p:blipFill>
        <p:spPr>
          <a:xfrm>
            <a:off x="8838468" y="1228725"/>
            <a:ext cx="2762250" cy="1657350"/>
          </a:xfrm>
          <a:prstGeom prst="rect">
            <a:avLst/>
          </a:prstGeom>
        </p:spPr>
      </p:pic>
    </p:spTree>
    <p:extLst>
      <p:ext uri="{BB962C8B-B14F-4D97-AF65-F5344CB8AC3E}">
        <p14:creationId xmlns:p14="http://schemas.microsoft.com/office/powerpoint/2010/main" val="119131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latin typeface="Calibri" panose="020F0502020204030204" pitchFamily="34" charset="0"/>
                <a:cs typeface="Calibri" panose="020F0502020204030204" pitchFamily="34" charset="0"/>
              </a:rPr>
              <a:t>Értékelés = szervezett módon történő információgyűjtés</a:t>
            </a:r>
          </a:p>
        </p:txBody>
      </p:sp>
      <p:sp>
        <p:nvSpPr>
          <p:cNvPr id="7" name="Tartalom helye 6"/>
          <p:cNvSpPr>
            <a:spLocks noGrp="1"/>
          </p:cNvSpPr>
          <p:nvPr>
            <p:ph idx="1"/>
          </p:nvPr>
        </p:nvSpPr>
        <p:spPr/>
        <p:txBody>
          <a:bodyPr>
            <a:normAutofit/>
          </a:bodyPr>
          <a:lstStyle/>
          <a:p>
            <a:r>
              <a:rPr lang="hu-HU" dirty="0">
                <a:latin typeface="Calibri" panose="020F0502020204030204" pitchFamily="34" charset="0"/>
                <a:cs typeface="Calibri" panose="020F0502020204030204" pitchFamily="34" charset="0"/>
              </a:rPr>
              <a:t>Az információgyűjtésnek sokféle módszere lehet, de értékelésen csak azt értjük, ami </a:t>
            </a:r>
            <a:r>
              <a:rPr lang="hu-HU" b="1" i="1" dirty="0">
                <a:latin typeface="Calibri" panose="020F0502020204030204" pitchFamily="34" charset="0"/>
                <a:cs typeface="Calibri" panose="020F0502020204030204" pitchFamily="34" charset="0"/>
              </a:rPr>
              <a:t>szervezett</a:t>
            </a:r>
            <a:r>
              <a:rPr lang="hu-HU" dirty="0">
                <a:latin typeface="Calibri" panose="020F0502020204030204" pitchFamily="34" charset="0"/>
                <a:cs typeface="Calibri" panose="020F0502020204030204" pitchFamily="34" charset="0"/>
              </a:rPr>
              <a:t> módon történik. Ennek megfelelően kell az értékelést megtervezni: miért, mit, kik és hogyan értékelnek?</a:t>
            </a:r>
          </a:p>
          <a:p>
            <a:r>
              <a:rPr lang="hu-HU" b="1" dirty="0">
                <a:latin typeface="Calibri" panose="020F0502020204030204" pitchFamily="34" charset="0"/>
                <a:cs typeface="Calibri" panose="020F0502020204030204" pitchFamily="34" charset="0"/>
              </a:rPr>
              <a:t>(1) A cél meghatározása: Miért (milyen célból) akarunk értékelni? </a:t>
            </a:r>
            <a:endParaRPr lang="hu-HU" dirty="0">
              <a:latin typeface="Calibri" panose="020F0502020204030204" pitchFamily="34" charset="0"/>
              <a:cs typeface="Calibri" panose="020F0502020204030204" pitchFamily="34" charset="0"/>
            </a:endParaRPr>
          </a:p>
          <a:p>
            <a:r>
              <a:rPr lang="hu-HU" b="1" dirty="0">
                <a:latin typeface="Calibri" panose="020F0502020204030204" pitchFamily="34" charset="0"/>
                <a:cs typeface="Calibri" panose="020F0502020204030204" pitchFamily="34" charset="0"/>
              </a:rPr>
              <a:t>(2) Mit akarunk értékelni? </a:t>
            </a:r>
            <a:endParaRPr lang="hu-HU" dirty="0">
              <a:latin typeface="Calibri" panose="020F0502020204030204" pitchFamily="34" charset="0"/>
              <a:cs typeface="Calibri" panose="020F0502020204030204" pitchFamily="34" charset="0"/>
            </a:endParaRPr>
          </a:p>
          <a:p>
            <a:r>
              <a:rPr lang="hu-HU" b="1" dirty="0">
                <a:latin typeface="Calibri" panose="020F0502020204030204" pitchFamily="34" charset="0"/>
                <a:cs typeface="Calibri" panose="020F0502020204030204" pitchFamily="34" charset="0"/>
              </a:rPr>
              <a:t>(3) Kikkel és hogyan tudjuk az értékelést elvégezni?</a:t>
            </a:r>
            <a:endParaRPr lang="hu-HU" dirty="0">
              <a:latin typeface="Calibri" panose="020F0502020204030204" pitchFamily="34" charset="0"/>
              <a:cs typeface="Calibri" panose="020F0502020204030204" pitchFamily="34" charset="0"/>
            </a:endParaRPr>
          </a:p>
          <a:p>
            <a:r>
              <a:rPr lang="hu-HU" b="1" dirty="0">
                <a:latin typeface="Calibri" panose="020F0502020204030204" pitchFamily="34" charset="0"/>
                <a:cs typeface="Calibri" panose="020F0502020204030204" pitchFamily="34" charset="0"/>
              </a:rPr>
              <a:t>(4) Milyen eszközzel?</a:t>
            </a:r>
          </a:p>
          <a:p>
            <a:r>
              <a:rPr lang="hu-HU" b="1" dirty="0">
                <a:latin typeface="Calibri" panose="020F0502020204030204" pitchFamily="34" charset="0"/>
                <a:cs typeface="Calibri" panose="020F0502020204030204" pitchFamily="34" charset="0"/>
              </a:rPr>
              <a:t>(5) Osztályozzunk-e vagy sem?</a:t>
            </a:r>
            <a:endParaRPr lang="hu-HU" dirty="0">
              <a:latin typeface="Calibri" panose="020F0502020204030204" pitchFamily="34" charset="0"/>
              <a:cs typeface="Calibri" panose="020F0502020204030204" pitchFamily="34" charset="0"/>
            </a:endParaRPr>
          </a:p>
          <a:p>
            <a:pPr marL="623888" lvl="1" indent="-260350">
              <a:buFont typeface="Wingdings" pitchFamily="2" charset="2"/>
              <a:buChar char="§"/>
            </a:pPr>
            <a:endParaRPr lang="hu-HU" dirty="0"/>
          </a:p>
        </p:txBody>
      </p:sp>
    </p:spTree>
    <p:extLst>
      <p:ext uri="{BB962C8B-B14F-4D97-AF65-F5344CB8AC3E}">
        <p14:creationId xmlns:p14="http://schemas.microsoft.com/office/powerpoint/2010/main" val="410959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Matematika</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838200" y="1825625"/>
            <a:ext cx="7189177" cy="3850780"/>
          </a:xfrm>
        </p:spPr>
        <p:txBody>
          <a:bodyPr>
            <a:normAutofit/>
          </a:bodyPr>
          <a:lstStyle/>
          <a:p>
            <a:pPr marL="457200" indent="-457200">
              <a:buFontTx/>
              <a:buChar char="-"/>
            </a:pPr>
            <a:r>
              <a:rPr lang="hu-HU" dirty="0">
                <a:latin typeface="Calibri" panose="020F0502020204030204" pitchFamily="34" charset="0"/>
                <a:cs typeface="Calibri" panose="020F0502020204030204" pitchFamily="34" charset="0"/>
              </a:rPr>
              <a:t>Nem a képletek magoltatása, hanem a logikus gondolkodás </a:t>
            </a:r>
            <a:r>
              <a:rPr lang="hu-HU" dirty="0" smtClean="0">
                <a:latin typeface="Calibri" panose="020F0502020204030204" pitchFamily="34" charset="0"/>
                <a:cs typeface="Calibri" panose="020F0502020204030204" pitchFamily="34" charset="0"/>
              </a:rPr>
              <a:t>fejlesztése a </a:t>
            </a:r>
            <a:r>
              <a:rPr lang="hu-HU" dirty="0">
                <a:latin typeface="Calibri" panose="020F0502020204030204" pitchFamily="34" charset="0"/>
                <a:cs typeface="Calibri" panose="020F0502020204030204" pitchFamily="34" charset="0"/>
              </a:rPr>
              <a:t>cél (Sakkpalota) </a:t>
            </a:r>
          </a:p>
          <a:p>
            <a:pPr marL="457200" indent="-457200">
              <a:buFontTx/>
              <a:buChar char="-"/>
            </a:pPr>
            <a:r>
              <a:rPr lang="hu-HU" dirty="0">
                <a:latin typeface="Calibri" panose="020F0502020204030204" pitchFamily="34" charset="0"/>
                <a:cs typeface="Calibri" panose="020F0502020204030204" pitchFamily="34" charset="0"/>
              </a:rPr>
              <a:t>A feladatok életszerű szituációkba ültetése</a:t>
            </a:r>
          </a:p>
          <a:p>
            <a:pPr marL="457200" indent="-457200">
              <a:buFontTx/>
              <a:buChar char="-"/>
            </a:pPr>
            <a:r>
              <a:rPr lang="hu-HU" dirty="0">
                <a:latin typeface="Calibri" panose="020F0502020204030204" pitchFamily="34" charset="0"/>
                <a:cs typeface="Calibri" panose="020F0502020204030204" pitchFamily="34" charset="0"/>
              </a:rPr>
              <a:t>Szemléltetés fontossága</a:t>
            </a:r>
          </a:p>
          <a:p>
            <a:pPr marL="457200" indent="-457200">
              <a:buFontTx/>
              <a:buChar char="-"/>
            </a:pPr>
            <a:r>
              <a:rPr lang="hu-HU" dirty="0">
                <a:latin typeface="Calibri" panose="020F0502020204030204" pitchFamily="34" charset="0"/>
                <a:cs typeface="Calibri" panose="020F0502020204030204" pitchFamily="34" charset="0"/>
              </a:rPr>
              <a:t>A mértékegységek, a mértani fogalmak tapasztalati úton való bemutatása (cm=kisujj, dl= pohár tej, kg=kenyér, gúla=piramisok…)</a:t>
            </a:r>
          </a:p>
          <a:p>
            <a:endParaRPr lang="hu-HU" dirty="0">
              <a:latin typeface="Calibri" panose="020F0502020204030204" pitchFamily="34" charset="0"/>
              <a:cs typeface="Calibri" panose="020F0502020204030204" pitchFamily="34" charset="0"/>
            </a:endParaRPr>
          </a:p>
        </p:txBody>
      </p:sp>
      <p:pic>
        <p:nvPicPr>
          <p:cNvPr id="4" name="Kép 3"/>
          <p:cNvPicPr>
            <a:picLocks noChangeAspect="1"/>
          </p:cNvPicPr>
          <p:nvPr/>
        </p:nvPicPr>
        <p:blipFill>
          <a:blip r:embed="rId2"/>
          <a:stretch>
            <a:fillRect/>
          </a:stretch>
        </p:blipFill>
        <p:spPr>
          <a:xfrm>
            <a:off x="8247184" y="2199047"/>
            <a:ext cx="3944816" cy="2958612"/>
          </a:xfrm>
          <a:prstGeom prst="rect">
            <a:avLst/>
          </a:prstGeom>
        </p:spPr>
      </p:pic>
    </p:spTree>
    <p:extLst>
      <p:ext uri="{BB962C8B-B14F-4D97-AF65-F5344CB8AC3E}">
        <p14:creationId xmlns:p14="http://schemas.microsoft.com/office/powerpoint/2010/main" val="1579417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Szövegértés</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793630" y="1450731"/>
            <a:ext cx="6497515" cy="4225674"/>
          </a:xfrm>
        </p:spPr>
        <p:txBody>
          <a:bodyPr>
            <a:noAutofit/>
          </a:bodyPr>
          <a:lstStyle/>
          <a:p>
            <a:r>
              <a:rPr lang="hu-HU" sz="1400" dirty="0" smtClean="0"/>
              <a:t>Az </a:t>
            </a:r>
            <a:r>
              <a:rPr lang="hu-HU" sz="1400" dirty="0"/>
              <a:t>olvasás </a:t>
            </a:r>
            <a:r>
              <a:rPr lang="hu-HU" sz="1400" dirty="0" smtClean="0"/>
              <a:t>szeretete: olvasási </a:t>
            </a:r>
            <a:r>
              <a:rPr lang="hu-HU" sz="1400" dirty="0"/>
              <a:t>technikák, </a:t>
            </a:r>
            <a:r>
              <a:rPr lang="hu-HU" sz="1400" dirty="0" smtClean="0"/>
              <a:t>stratégiák minden </a:t>
            </a:r>
            <a:r>
              <a:rPr lang="hu-HU" sz="1400" dirty="0"/>
              <a:t>órán </a:t>
            </a:r>
            <a:r>
              <a:rPr lang="hu-HU" sz="1400" dirty="0">
                <a:latin typeface="Calibri" panose="020F0502020204030204" pitchFamily="34" charset="0"/>
                <a:cs typeface="Calibri" panose="020F0502020204030204" pitchFamily="34" charset="0"/>
              </a:rPr>
              <a:t>mindenki</a:t>
            </a:r>
            <a:r>
              <a:rPr lang="hu-HU" sz="1400" dirty="0"/>
              <a:t> olvasson egy kicsit (felsőben is!!!)</a:t>
            </a:r>
          </a:p>
          <a:p>
            <a:r>
              <a:rPr lang="hu-HU" sz="1400" i="1" dirty="0" smtClean="0"/>
              <a:t>„</a:t>
            </a:r>
            <a:r>
              <a:rPr lang="hu-HU" sz="1400" i="1" dirty="0"/>
              <a:t>Az olvasásnak gyönyörűséget kell szereznie, és nem gyötrelmet okoznia.” 						</a:t>
            </a:r>
            <a:r>
              <a:rPr lang="hu-HU" sz="1400" i="1" dirty="0" smtClean="0"/>
              <a:t>				Ranschburg Jenő</a:t>
            </a:r>
          </a:p>
          <a:p>
            <a:r>
              <a:rPr lang="hu-HU" sz="1400" dirty="0"/>
              <a:t>-&gt;Érdekes, figyelemfelkeltő szövegek, önálló szövegfeldolgozások</a:t>
            </a:r>
          </a:p>
          <a:p>
            <a:pPr marL="457200" indent="-457200">
              <a:buFontTx/>
              <a:buChar char="-"/>
            </a:pPr>
            <a:r>
              <a:rPr lang="hu-HU" sz="1400" b="1" dirty="0" smtClean="0"/>
              <a:t>Változatos</a:t>
            </a:r>
            <a:r>
              <a:rPr lang="hu-HU" sz="1400" dirty="0" smtClean="0"/>
              <a:t> </a:t>
            </a:r>
            <a:r>
              <a:rPr lang="hu-HU" sz="1400" dirty="0"/>
              <a:t>témájú szövegek, </a:t>
            </a:r>
            <a:r>
              <a:rPr lang="hu-HU" sz="1400" b="1" dirty="0"/>
              <a:t>változatos</a:t>
            </a:r>
            <a:r>
              <a:rPr lang="hu-HU" sz="1400" dirty="0"/>
              <a:t> </a:t>
            </a:r>
            <a:r>
              <a:rPr lang="hu-HU" sz="1400" dirty="0" smtClean="0"/>
              <a:t>szövegtípusok (célja szerint: magyarázó, adatközlő, élményszerző, formája szerint: folyamatos/nem folyamatos, kevert)</a:t>
            </a:r>
            <a:endParaRPr lang="hu-HU" sz="1400" dirty="0"/>
          </a:p>
          <a:p>
            <a:pPr marL="1143000" lvl="1" indent="-457200">
              <a:buFontTx/>
              <a:buChar char="-"/>
            </a:pPr>
            <a:r>
              <a:rPr lang="hu-HU" sz="1400" dirty="0"/>
              <a:t>magyarórán könyvajánlók </a:t>
            </a:r>
            <a:r>
              <a:rPr lang="hu-HU" sz="1400" dirty="0" smtClean="0"/>
              <a:t>– jutalmazás</a:t>
            </a:r>
          </a:p>
          <a:p>
            <a:pPr marL="1143000" lvl="1" indent="-457200">
              <a:buFontTx/>
              <a:buChar char="-"/>
            </a:pPr>
            <a:r>
              <a:rPr lang="hu-HU" sz="1400" dirty="0"/>
              <a:t>kreatív írás (Kőmíves Kelemenné Happy Enddel)</a:t>
            </a:r>
          </a:p>
          <a:p>
            <a:pPr marL="1143000" lvl="1" indent="-457200">
              <a:buFontTx/>
              <a:buChar char="-"/>
            </a:pPr>
            <a:r>
              <a:rPr lang="hu-HU" sz="1400" dirty="0" smtClean="0"/>
              <a:t>szövegértés </a:t>
            </a:r>
            <a:r>
              <a:rPr lang="hu-HU" sz="1400" dirty="0"/>
              <a:t>füzetek – </a:t>
            </a:r>
            <a:r>
              <a:rPr lang="hu-HU" sz="1400" b="1" dirty="0"/>
              <a:t>változatos</a:t>
            </a:r>
            <a:r>
              <a:rPr lang="hu-HU" sz="1400" dirty="0"/>
              <a:t> </a:t>
            </a:r>
            <a:r>
              <a:rPr lang="hu-HU" sz="1400" dirty="0" smtClean="0"/>
              <a:t>feladattípusok (kiegészítés, sorba rendezés, feleletválasztó, többszörös feleletválasztó, szövegalkotás, elemzés, átalakítás)</a:t>
            </a:r>
            <a:endParaRPr lang="hu-HU" sz="1400" dirty="0"/>
          </a:p>
          <a:p>
            <a:pPr marL="1143000" lvl="1" indent="-457200">
              <a:buFontTx/>
              <a:buChar char="-"/>
            </a:pPr>
            <a:r>
              <a:rPr lang="hu-HU" sz="1400" dirty="0"/>
              <a:t>könyvtári foglalkozások</a:t>
            </a:r>
          </a:p>
          <a:p>
            <a:pPr marL="1143000" lvl="1" indent="-457200">
              <a:buFontTx/>
              <a:buChar char="-"/>
            </a:pPr>
            <a:r>
              <a:rPr lang="hu-HU" sz="1400" dirty="0" smtClean="0"/>
              <a:t>órán </a:t>
            </a:r>
            <a:r>
              <a:rPr lang="hu-HU" sz="1400" dirty="0"/>
              <a:t>bármilyen </a:t>
            </a:r>
            <a:r>
              <a:rPr lang="hu-HU" sz="1400" dirty="0" smtClean="0"/>
              <a:t>érdekességek </a:t>
            </a:r>
            <a:r>
              <a:rPr lang="hu-HU" sz="1400" dirty="0"/>
              <a:t>a tananyaghoz kapcsolódóan</a:t>
            </a:r>
          </a:p>
          <a:p>
            <a:pPr marL="1143000" lvl="1" indent="-457200">
              <a:buFontTx/>
              <a:buChar char="-"/>
            </a:pPr>
            <a:r>
              <a:rPr lang="hu-HU" sz="1400" dirty="0"/>
              <a:t>online </a:t>
            </a:r>
            <a:r>
              <a:rPr lang="hu-HU" sz="1400" dirty="0" smtClean="0"/>
              <a:t>források</a:t>
            </a:r>
          </a:p>
        </p:txBody>
      </p:sp>
      <p:pic>
        <p:nvPicPr>
          <p:cNvPr id="4" name="Kép 3"/>
          <p:cNvPicPr>
            <a:picLocks noChangeAspect="1"/>
          </p:cNvPicPr>
          <p:nvPr/>
        </p:nvPicPr>
        <p:blipFill>
          <a:blip r:embed="rId2"/>
          <a:stretch>
            <a:fillRect/>
          </a:stretch>
        </p:blipFill>
        <p:spPr>
          <a:xfrm>
            <a:off x="8369477" y="0"/>
            <a:ext cx="3822523" cy="5907536"/>
          </a:xfrm>
          <a:prstGeom prst="rect">
            <a:avLst/>
          </a:prstGeom>
        </p:spPr>
      </p:pic>
      <p:pic>
        <p:nvPicPr>
          <p:cNvPr id="5" name="Kép 4"/>
          <p:cNvPicPr>
            <a:picLocks noChangeAspect="1"/>
          </p:cNvPicPr>
          <p:nvPr/>
        </p:nvPicPr>
        <p:blipFill>
          <a:blip r:embed="rId3"/>
          <a:stretch>
            <a:fillRect/>
          </a:stretch>
        </p:blipFill>
        <p:spPr>
          <a:xfrm>
            <a:off x="0" y="4163243"/>
            <a:ext cx="2035877" cy="1744293"/>
          </a:xfrm>
          <a:prstGeom prst="rect">
            <a:avLst/>
          </a:prstGeom>
        </p:spPr>
      </p:pic>
    </p:spTree>
    <p:extLst>
      <p:ext uri="{BB962C8B-B14F-4D97-AF65-F5344CB8AC3E}">
        <p14:creationId xmlns:p14="http://schemas.microsoft.com/office/powerpoint/2010/main" val="1894983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Calibri" panose="020F0502020204030204" pitchFamily="34" charset="0"/>
                <a:cs typeface="Calibri" panose="020F0502020204030204" pitchFamily="34" charset="0"/>
              </a:rPr>
              <a:t>Ötletbörze </a:t>
            </a:r>
          </a:p>
        </p:txBody>
      </p:sp>
      <p:pic>
        <p:nvPicPr>
          <p:cNvPr id="4" name="Tartalom helye 3"/>
          <p:cNvPicPr>
            <a:picLocks noGrp="1" noChangeAspect="1"/>
          </p:cNvPicPr>
          <p:nvPr>
            <p:ph idx="1"/>
          </p:nvPr>
        </p:nvPicPr>
        <p:blipFill>
          <a:blip r:embed="rId2"/>
          <a:stretch>
            <a:fillRect/>
          </a:stretch>
        </p:blipFill>
        <p:spPr>
          <a:xfrm>
            <a:off x="962673" y="1772871"/>
            <a:ext cx="5133327" cy="2667244"/>
          </a:xfrm>
          <a:prstGeom prst="rect">
            <a:avLst/>
          </a:prstGeom>
        </p:spPr>
      </p:pic>
      <p:sp>
        <p:nvSpPr>
          <p:cNvPr id="5" name="Szövegdoboz 4"/>
          <p:cNvSpPr txBox="1"/>
          <p:nvPr/>
        </p:nvSpPr>
        <p:spPr>
          <a:xfrm>
            <a:off x="6096000" y="896815"/>
            <a:ext cx="5257800" cy="5078313"/>
          </a:xfrm>
          <a:prstGeom prst="rect">
            <a:avLst/>
          </a:prstGeom>
          <a:noFill/>
        </p:spPr>
        <p:txBody>
          <a:bodyPr wrap="square" rtlCol="0">
            <a:spAutoFit/>
          </a:bodyPr>
          <a:lstStyle/>
          <a:p>
            <a:r>
              <a:rPr lang="hu-HU" dirty="0" smtClean="0">
                <a:latin typeface="Calibri" panose="020F0502020204030204" pitchFamily="34" charset="0"/>
                <a:cs typeface="Calibri" panose="020F0502020204030204" pitchFamily="34" charset="0"/>
              </a:rPr>
              <a:t>Mesék</a:t>
            </a:r>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Mesekuckó (Dobj el mindent és </a:t>
            </a:r>
            <a:r>
              <a:rPr lang="hu-HU" dirty="0" smtClean="0">
                <a:latin typeface="Calibri" panose="020F0502020204030204" pitchFamily="34" charset="0"/>
                <a:cs typeface="Calibri" panose="020F0502020204030204" pitchFamily="34" charset="0"/>
              </a:rPr>
              <a:t>olvass!)</a:t>
            </a:r>
            <a:endParaRPr lang="hu-HU" dirty="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LAPBOOK</a:t>
            </a:r>
          </a:p>
          <a:p>
            <a:endParaRPr lang="hu-HU" dirty="0" smtClean="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KÉPREGÉNY</a:t>
            </a:r>
          </a:p>
          <a:p>
            <a:r>
              <a:rPr lang="hu-HU" dirty="0" smtClean="0">
                <a:latin typeface="Calibri" panose="020F0502020204030204" pitchFamily="34" charset="0"/>
                <a:cs typeface="Calibri" panose="020F0502020204030204" pitchFamily="34" charset="0"/>
                <a:hlinkClick r:id="rId3"/>
              </a:rPr>
              <a:t>http</a:t>
            </a:r>
            <a:r>
              <a:rPr lang="hu-HU" dirty="0">
                <a:latin typeface="Calibri" panose="020F0502020204030204" pitchFamily="34" charset="0"/>
                <a:cs typeface="Calibri" panose="020F0502020204030204" pitchFamily="34" charset="0"/>
                <a:hlinkClick r:id="rId3"/>
              </a:rPr>
              <a:t>://</a:t>
            </a:r>
            <a:r>
              <a:rPr lang="hu-HU" dirty="0" smtClean="0">
                <a:latin typeface="Calibri" panose="020F0502020204030204" pitchFamily="34" charset="0"/>
                <a:cs typeface="Calibri" panose="020F0502020204030204" pitchFamily="34" charset="0"/>
                <a:hlinkClick r:id="rId3"/>
              </a:rPr>
              <a:t>www.tani-tani.info/szovegertes_fejlesztes_kepregenyekkel?fbclid=IwAR3eRpfJhmWkMn1Sg5MSACWBpnnKRou_M-lcOKnYhE96Y9HkR0_oVnTCMjk</a:t>
            </a:r>
            <a:endParaRPr lang="hu-HU" dirty="0" smtClean="0">
              <a:latin typeface="Calibri" panose="020F0502020204030204" pitchFamily="34" charset="0"/>
              <a:cs typeface="Calibri" panose="020F0502020204030204" pitchFamily="34" charset="0"/>
            </a:endParaRPr>
          </a:p>
          <a:p>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ÁLLJUNK MEG EGY NOVELLÁRA</a:t>
            </a:r>
          </a:p>
          <a:p>
            <a:r>
              <a:rPr lang="hu-HU" dirty="0">
                <a:latin typeface="Calibri" panose="020F0502020204030204" pitchFamily="34" charset="0"/>
                <a:cs typeface="Calibri" panose="020F0502020204030204" pitchFamily="34" charset="0"/>
                <a:hlinkClick r:id="rId4"/>
              </a:rPr>
              <a:t>https://novella.jcdecaux.hu</a:t>
            </a:r>
            <a:r>
              <a:rPr lang="hu-HU" dirty="0" smtClean="0">
                <a:latin typeface="Calibri" panose="020F0502020204030204" pitchFamily="34" charset="0"/>
                <a:cs typeface="Calibri" panose="020F0502020204030204" pitchFamily="34" charset="0"/>
                <a:hlinkClick r:id="rId4"/>
              </a:rPr>
              <a:t>/</a:t>
            </a:r>
            <a:endParaRPr lang="hu-HU" dirty="0" smtClean="0">
              <a:latin typeface="Calibri" panose="020F0502020204030204" pitchFamily="34" charset="0"/>
              <a:cs typeface="Calibri" panose="020F0502020204030204" pitchFamily="34" charset="0"/>
            </a:endParaRPr>
          </a:p>
          <a:p>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FEJLESZTELEK</a:t>
            </a:r>
          </a:p>
          <a:p>
            <a:r>
              <a:rPr lang="hu-HU" dirty="0">
                <a:latin typeface="Calibri" panose="020F0502020204030204" pitchFamily="34" charset="0"/>
                <a:cs typeface="Calibri" panose="020F0502020204030204" pitchFamily="34" charset="0"/>
                <a:hlinkClick r:id="rId5"/>
              </a:rPr>
              <a:t>http://blog.fejlesztelek.hu/index.php/szovegertes-fejlesztese-online</a:t>
            </a:r>
            <a:r>
              <a:rPr lang="hu-HU" dirty="0" smtClean="0">
                <a:latin typeface="Calibri" panose="020F0502020204030204" pitchFamily="34" charset="0"/>
                <a:cs typeface="Calibri" panose="020F0502020204030204" pitchFamily="34" charset="0"/>
                <a:hlinkClick r:id="rId5"/>
              </a:rPr>
              <a:t>/</a:t>
            </a:r>
            <a:endParaRPr lang="hu-HU" dirty="0" smtClean="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Szakkönyvek, játékok</a:t>
            </a:r>
            <a:endParaRPr lang="hu-HU" dirty="0">
              <a:latin typeface="Calibri" panose="020F0502020204030204" pitchFamily="34" charset="0"/>
              <a:cs typeface="Calibri" panose="020F0502020204030204" pitchFamily="34" charset="0"/>
            </a:endParaRPr>
          </a:p>
          <a:p>
            <a:endParaRPr lang="hu-HU" dirty="0"/>
          </a:p>
        </p:txBody>
      </p:sp>
      <p:sp>
        <p:nvSpPr>
          <p:cNvPr id="3" name="Szövegdoboz 2"/>
          <p:cNvSpPr txBox="1"/>
          <p:nvPr/>
        </p:nvSpPr>
        <p:spPr>
          <a:xfrm>
            <a:off x="1582615" y="4826977"/>
            <a:ext cx="3578470" cy="646331"/>
          </a:xfrm>
          <a:prstGeom prst="rect">
            <a:avLst/>
          </a:prstGeom>
          <a:noFill/>
        </p:spPr>
        <p:txBody>
          <a:bodyPr wrap="square" rtlCol="0">
            <a:spAutoFit/>
          </a:bodyPr>
          <a:lstStyle/>
          <a:p>
            <a:r>
              <a:rPr lang="hu-HU" dirty="0" err="1" smtClean="0">
                <a:solidFill>
                  <a:srgbClr val="FFC000"/>
                </a:solidFill>
                <a:latin typeface="Calibri" panose="020F0502020204030204" pitchFamily="34" charset="0"/>
                <a:cs typeface="Calibri" panose="020F0502020204030204" pitchFamily="34" charset="0"/>
              </a:rPr>
              <a:t>Covid</a:t>
            </a:r>
            <a:r>
              <a:rPr lang="hu-HU" dirty="0" smtClean="0">
                <a:solidFill>
                  <a:srgbClr val="FFC000"/>
                </a:solidFill>
                <a:latin typeface="Calibri" panose="020F0502020204030204" pitchFamily="34" charset="0"/>
                <a:cs typeface="Calibri" panose="020F0502020204030204" pitchFamily="34" charset="0"/>
              </a:rPr>
              <a:t>-kreativitás:</a:t>
            </a:r>
            <a:r>
              <a:rPr lang="hu-HU" dirty="0" smtClean="0">
                <a:latin typeface="Calibri" panose="020F0502020204030204" pitchFamily="34" charset="0"/>
                <a:cs typeface="Calibri" panose="020F0502020204030204" pitchFamily="34" charset="0"/>
              </a:rPr>
              <a:t> </a:t>
            </a:r>
          </a:p>
          <a:p>
            <a:r>
              <a:rPr lang="hu-HU" i="1" smtClean="0">
                <a:latin typeface="Calibri" panose="020F0502020204030204" pitchFamily="34" charset="0"/>
                <a:cs typeface="Calibri" panose="020F0502020204030204" pitchFamily="34" charset="0"/>
              </a:rPr>
              <a:t>- pl. osztálykirándulás </a:t>
            </a:r>
            <a:r>
              <a:rPr lang="hu-HU" i="1" dirty="0" smtClean="0">
                <a:latin typeface="Calibri" panose="020F0502020204030204" pitchFamily="34" charset="0"/>
                <a:cs typeface="Calibri" panose="020F0502020204030204" pitchFamily="34" charset="0"/>
              </a:rPr>
              <a:t>tervezése</a:t>
            </a:r>
            <a:endParaRPr lang="hu-HU"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8902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b="1" dirty="0">
                <a:latin typeface="Calibri" panose="020F0502020204030204" pitchFamily="34" charset="0"/>
                <a:cs typeface="Calibri" panose="020F0502020204030204" pitchFamily="34" charset="0"/>
              </a:rPr>
              <a:t>Digitális mérés </a:t>
            </a:r>
            <a:r>
              <a:rPr lang="hu-HU" b="1" dirty="0" smtClean="0">
                <a:latin typeface="Calibri" panose="020F0502020204030204" pitchFamily="34" charset="0"/>
                <a:cs typeface="Calibri" panose="020F0502020204030204" pitchFamily="34" charset="0"/>
              </a:rPr>
              <a:t>2022/2023</a:t>
            </a:r>
            <a:endParaRPr lang="hu-HU" b="1" dirty="0">
              <a:latin typeface="Calibri" panose="020F0502020204030204" pitchFamily="34" charset="0"/>
              <a:cs typeface="Calibri" panose="020F0502020204030204" pitchFamily="34" charset="0"/>
            </a:endParaRPr>
          </a:p>
        </p:txBody>
      </p:sp>
      <p:sp>
        <p:nvSpPr>
          <p:cNvPr id="7" name="Tartalom helye 6"/>
          <p:cNvSpPr>
            <a:spLocks noGrp="1"/>
          </p:cNvSpPr>
          <p:nvPr>
            <p:ph idx="1"/>
          </p:nvPr>
        </p:nvSpPr>
        <p:spPr>
          <a:xfrm>
            <a:off x="838200" y="1336431"/>
            <a:ext cx="10515600" cy="4985238"/>
          </a:xfrm>
        </p:spPr>
        <p:txBody>
          <a:bodyPr>
            <a:normAutofit fontScale="62500" lnSpcReduction="20000"/>
          </a:bodyPr>
          <a:lstStyle/>
          <a:p>
            <a:endParaRPr lang="hu-HU" dirty="0"/>
          </a:p>
          <a:p>
            <a:pPr marL="457200" indent="-457200">
              <a:buFontTx/>
              <a:buChar char="-"/>
            </a:pPr>
            <a:r>
              <a:rPr lang="hu-HU" sz="2900" dirty="0" smtClean="0">
                <a:latin typeface="Calibri" panose="020F0502020204030204" pitchFamily="34" charset="0"/>
                <a:cs typeface="Calibri" panose="020F0502020204030204" pitchFamily="34" charset="0"/>
              </a:rPr>
              <a:t>Matematika </a:t>
            </a:r>
            <a:r>
              <a:rPr lang="hu-HU" sz="2900" dirty="0">
                <a:latin typeface="Calibri" panose="020F0502020204030204" pitchFamily="34" charset="0"/>
                <a:cs typeface="Calibri" panose="020F0502020204030204" pitchFamily="34" charset="0"/>
              </a:rPr>
              <a:t>és szövegértés</a:t>
            </a:r>
          </a:p>
          <a:p>
            <a:pPr marL="457200" indent="-457200">
              <a:buFontTx/>
              <a:buChar char="-"/>
            </a:pPr>
            <a:r>
              <a:rPr lang="hu-HU" sz="2900" dirty="0">
                <a:latin typeface="Calibri" panose="020F0502020204030204" pitchFamily="34" charset="0"/>
                <a:cs typeface="Calibri" panose="020F0502020204030204" pitchFamily="34" charset="0"/>
              </a:rPr>
              <a:t>Természettudományos és </a:t>
            </a:r>
            <a:r>
              <a:rPr lang="hu-HU" sz="2900" dirty="0" smtClean="0">
                <a:latin typeface="Calibri" panose="020F0502020204030204" pitchFamily="34" charset="0"/>
                <a:cs typeface="Calibri" panose="020F0502020204030204" pitchFamily="34" charset="0"/>
              </a:rPr>
              <a:t>idegennyelvi/célnyelvi</a:t>
            </a:r>
          </a:p>
          <a:p>
            <a:r>
              <a:rPr lang="hu-HU" sz="2900" dirty="0">
                <a:latin typeface="Calibri" panose="020F0502020204030204" pitchFamily="34" charset="0"/>
                <a:cs typeface="Calibri" panose="020F0502020204030204" pitchFamily="34" charset="0"/>
              </a:rPr>
              <a:t>A 2022/2023-es tanévben a mérésben részt vevő évfolyamok köre bővül, a 6. 8. és 10. évfolyam </a:t>
            </a:r>
            <a:r>
              <a:rPr lang="hu-HU" sz="2900" dirty="0" smtClean="0">
                <a:latin typeface="Calibri" panose="020F0502020204030204" pitchFamily="34" charset="0"/>
                <a:cs typeface="Calibri" panose="020F0502020204030204" pitchFamily="34" charset="0"/>
              </a:rPr>
              <a:t>mellett</a:t>
            </a:r>
          </a:p>
          <a:p>
            <a:r>
              <a:rPr lang="hu-HU" sz="2900" dirty="0" smtClean="0">
                <a:latin typeface="Calibri" panose="020F0502020204030204" pitchFamily="34" charset="0"/>
                <a:cs typeface="Calibri" panose="020F0502020204030204" pitchFamily="34" charset="0"/>
              </a:rPr>
              <a:t>a </a:t>
            </a:r>
            <a:r>
              <a:rPr lang="hu-HU" sz="2900" dirty="0">
                <a:latin typeface="Calibri" panose="020F0502020204030204" pitchFamily="34" charset="0"/>
                <a:cs typeface="Calibri" panose="020F0502020204030204" pitchFamily="34" charset="0"/>
              </a:rPr>
              <a:t>4. és 5. évfolyamon is vizsgálja a tanulók szövegértési képességét és matematikai eszköztudását</a:t>
            </a:r>
            <a:r>
              <a:rPr lang="hu-HU" sz="2900" dirty="0" smtClean="0">
                <a:latin typeface="Calibri" panose="020F0502020204030204" pitchFamily="34" charset="0"/>
                <a:cs typeface="Calibri" panose="020F0502020204030204" pitchFamily="34" charset="0"/>
              </a:rPr>
              <a:t>,</a:t>
            </a:r>
          </a:p>
          <a:p>
            <a:r>
              <a:rPr lang="hu-HU" sz="2900" dirty="0">
                <a:latin typeface="Calibri" panose="020F0502020204030204" pitchFamily="34" charset="0"/>
                <a:cs typeface="Calibri" panose="020F0502020204030204" pitchFamily="34" charset="0"/>
              </a:rPr>
              <a:t>(a 7. évfolyamon is vizsgálja a tanulók szövegértési képességét, matematikai eszköztudását és természettudományos műveltségét)</a:t>
            </a:r>
          </a:p>
          <a:p>
            <a:r>
              <a:rPr lang="hu-HU" sz="2900" dirty="0" smtClean="0">
                <a:latin typeface="Calibri" panose="020F0502020204030204" pitchFamily="34" charset="0"/>
                <a:cs typeface="Calibri" panose="020F0502020204030204" pitchFamily="34" charset="0"/>
              </a:rPr>
              <a:t>(</a:t>
            </a:r>
            <a:r>
              <a:rPr lang="hu-HU" sz="2900" dirty="0">
                <a:latin typeface="Calibri" panose="020F0502020204030204" pitchFamily="34" charset="0"/>
                <a:cs typeface="Calibri" panose="020F0502020204030204" pitchFamily="34" charset="0"/>
              </a:rPr>
              <a:t>Bővíteni akarják magyar nyelv, irodalom, matematika, történelem, nyelvi, természettudományos és digitális komp. </a:t>
            </a:r>
            <a:r>
              <a:rPr lang="hu-HU" sz="2900" dirty="0" smtClean="0">
                <a:latin typeface="Calibri" panose="020F0502020204030204" pitchFamily="34" charset="0"/>
                <a:cs typeface="Calibri" panose="020F0502020204030204" pitchFamily="34" charset="0"/>
              </a:rPr>
              <a:t>mérésre) </a:t>
            </a:r>
          </a:p>
          <a:p>
            <a:r>
              <a:rPr lang="hu-HU" sz="2900" dirty="0" smtClean="0">
                <a:latin typeface="Calibri" panose="020F0502020204030204" pitchFamily="34" charset="0"/>
                <a:cs typeface="Calibri" panose="020F0502020204030204" pitchFamily="34" charset="0"/>
              </a:rPr>
              <a:t>2022.szept</a:t>
            </a:r>
            <a:r>
              <a:rPr lang="hu-HU" sz="2900" dirty="0">
                <a:latin typeface="Calibri" panose="020F0502020204030204" pitchFamily="34" charset="0"/>
                <a:cs typeface="Calibri" panose="020F0502020204030204" pitchFamily="34" charset="0"/>
              </a:rPr>
              <a:t>. 19 - okt. 10</a:t>
            </a:r>
            <a:r>
              <a:rPr lang="hu-HU" sz="2900" dirty="0" smtClean="0">
                <a:latin typeface="Calibri" panose="020F0502020204030204" pitchFamily="34" charset="0"/>
                <a:cs typeface="Calibri" panose="020F0502020204030204" pitchFamily="34" charset="0"/>
              </a:rPr>
              <a:t>. </a:t>
            </a:r>
            <a:r>
              <a:rPr lang="hu-HU" sz="2900" dirty="0">
                <a:latin typeface="Calibri" panose="020F0502020204030204" pitchFamily="34" charset="0"/>
                <a:cs typeface="Calibri" panose="020F0502020204030204" pitchFamily="34" charset="0"/>
              </a:rPr>
              <a:t>Pályaorientációs mérés 8.o</a:t>
            </a:r>
            <a:r>
              <a:rPr lang="hu-HU" sz="2900" dirty="0" smtClean="0">
                <a:latin typeface="Calibri" panose="020F0502020204030204" pitchFamily="34" charset="0"/>
                <a:cs typeface="Calibri" panose="020F0502020204030204" pitchFamily="34" charset="0"/>
              </a:rPr>
              <a:t>.</a:t>
            </a:r>
            <a:endParaRPr lang="hu-HU" sz="2900" dirty="0">
              <a:latin typeface="Calibri" panose="020F0502020204030204" pitchFamily="34" charset="0"/>
              <a:cs typeface="Calibri" panose="020F0502020204030204" pitchFamily="34" charset="0"/>
            </a:endParaRPr>
          </a:p>
          <a:p>
            <a:r>
              <a:rPr lang="hu-HU" sz="2900" b="1" dirty="0" smtClean="0">
                <a:latin typeface="Calibri" panose="020F0502020204030204" pitchFamily="34" charset="0"/>
                <a:cs typeface="Calibri" panose="020F0502020204030204" pitchFamily="34" charset="0"/>
              </a:rPr>
              <a:t>Bemeneti mérések:</a:t>
            </a:r>
          </a:p>
          <a:p>
            <a:r>
              <a:rPr lang="hu-HU" sz="2900" dirty="0" smtClean="0">
                <a:latin typeface="Calibri" panose="020F0502020204030204" pitchFamily="34" charset="0"/>
                <a:cs typeface="Calibri" panose="020F0502020204030204" pitchFamily="34" charset="0"/>
              </a:rPr>
              <a:t>2022.okt. 10-21.: mérési </a:t>
            </a:r>
            <a:r>
              <a:rPr lang="hu-HU" sz="2900" dirty="0">
                <a:latin typeface="Calibri" panose="020F0502020204030204" pitchFamily="34" charset="0"/>
                <a:cs typeface="Calibri" panose="020F0502020204030204" pitchFamily="34" charset="0"/>
              </a:rPr>
              <a:t>időszak a 8. évfolyamon </a:t>
            </a:r>
          </a:p>
          <a:p>
            <a:r>
              <a:rPr lang="hu-HU" sz="2900" dirty="0" smtClean="0">
                <a:latin typeface="Calibri" panose="020F0502020204030204" pitchFamily="34" charset="0"/>
                <a:cs typeface="Calibri" panose="020F0502020204030204" pitchFamily="34" charset="0"/>
              </a:rPr>
              <a:t>2022.okt. 24-nov.11.: </a:t>
            </a:r>
            <a:r>
              <a:rPr lang="hu-HU" sz="2900" dirty="0">
                <a:latin typeface="Calibri" panose="020F0502020204030204" pitchFamily="34" charset="0"/>
                <a:cs typeface="Calibri" panose="020F0502020204030204" pitchFamily="34" charset="0"/>
              </a:rPr>
              <a:t>mérési időszak a 6. évfolyamon </a:t>
            </a:r>
            <a:endParaRPr lang="hu-HU" sz="2900" dirty="0" smtClean="0">
              <a:latin typeface="Calibri" panose="020F0502020204030204" pitchFamily="34" charset="0"/>
              <a:cs typeface="Calibri" panose="020F0502020204030204" pitchFamily="34" charset="0"/>
            </a:endParaRPr>
          </a:p>
          <a:p>
            <a:r>
              <a:rPr lang="hu-HU" dirty="0" smtClean="0">
                <a:latin typeface="Calibri" panose="020F0502020204030204" pitchFamily="34" charset="0"/>
                <a:cs typeface="Calibri" panose="020F0502020204030204" pitchFamily="34" charset="0"/>
              </a:rPr>
              <a:t>2022.nov. 14-nov.30.: </a:t>
            </a:r>
            <a:r>
              <a:rPr lang="hu-HU" dirty="0">
                <a:latin typeface="Calibri" panose="020F0502020204030204" pitchFamily="34" charset="0"/>
                <a:cs typeface="Calibri" panose="020F0502020204030204" pitchFamily="34" charset="0"/>
              </a:rPr>
              <a:t>mérési időszak a </a:t>
            </a:r>
            <a:r>
              <a:rPr lang="hu-HU" dirty="0" smtClean="0">
                <a:latin typeface="Calibri" panose="020F0502020204030204" pitchFamily="34" charset="0"/>
                <a:cs typeface="Calibri" panose="020F0502020204030204" pitchFamily="34" charset="0"/>
              </a:rPr>
              <a:t>4-5. </a:t>
            </a:r>
            <a:r>
              <a:rPr lang="hu-HU" dirty="0">
                <a:latin typeface="Calibri" panose="020F0502020204030204" pitchFamily="34" charset="0"/>
                <a:cs typeface="Calibri" panose="020F0502020204030204" pitchFamily="34" charset="0"/>
              </a:rPr>
              <a:t>évfolyamon </a:t>
            </a:r>
            <a:endParaRPr lang="hu-HU" dirty="0" smtClean="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A bemeneti mérések előkészítéséhez az adatszolgáltatás határideje: 2022. szeptember 23</a:t>
            </a:r>
            <a:r>
              <a:rPr lang="hu-HU" dirty="0" smtClean="0">
                <a:latin typeface="Calibri" panose="020F0502020204030204" pitchFamily="34" charset="0"/>
                <a:cs typeface="Calibri" panose="020F0502020204030204" pitchFamily="34" charset="0"/>
              </a:rPr>
              <a:t>.</a:t>
            </a:r>
          </a:p>
          <a:p>
            <a:endParaRPr lang="hu-HU" dirty="0"/>
          </a:p>
          <a:p>
            <a:pPr marL="623888" lvl="1" indent="-260350">
              <a:buFont typeface="Wingdings" pitchFamily="2" charset="2"/>
              <a:buChar char="§"/>
            </a:pPr>
            <a:endParaRPr lang="hu-HU" dirty="0"/>
          </a:p>
        </p:txBody>
      </p:sp>
      <p:pic>
        <p:nvPicPr>
          <p:cNvPr id="3" name="Kép 2"/>
          <p:cNvPicPr>
            <a:picLocks noChangeAspect="1"/>
          </p:cNvPicPr>
          <p:nvPr/>
        </p:nvPicPr>
        <p:blipFill>
          <a:blip r:embed="rId2"/>
          <a:stretch>
            <a:fillRect/>
          </a:stretch>
        </p:blipFill>
        <p:spPr>
          <a:xfrm>
            <a:off x="8981367" y="0"/>
            <a:ext cx="3210634" cy="2136531"/>
          </a:xfrm>
          <a:prstGeom prst="rect">
            <a:avLst/>
          </a:prstGeom>
        </p:spPr>
      </p:pic>
    </p:spTree>
    <p:extLst>
      <p:ext uri="{BB962C8B-B14F-4D97-AF65-F5344CB8AC3E}">
        <p14:creationId xmlns:p14="http://schemas.microsoft.com/office/powerpoint/2010/main" val="3136252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Kimeneti mérések</a:t>
            </a:r>
            <a:endParaRPr lang="hu-HU" dirty="0">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fontScale="85000" lnSpcReduction="20000"/>
          </a:bodyPr>
          <a:lstStyle/>
          <a:p>
            <a:pPr lvl="0">
              <a:buClr>
                <a:schemeClr val="dk1"/>
              </a:buClr>
              <a:buSzPct val="100000"/>
            </a:pPr>
            <a:endParaRPr lang="hu-HU" dirty="0"/>
          </a:p>
          <a:p>
            <a:pPr lvl="0">
              <a:buClr>
                <a:schemeClr val="dk1"/>
              </a:buClr>
              <a:buSzPct val="100000"/>
            </a:pPr>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kimeneti mérésekre 2023. március 6. – június 9. között kerül sor. </a:t>
            </a:r>
            <a:endParaRPr lang="hu-HU" dirty="0" smtClean="0">
              <a:latin typeface="Calibri" panose="020F0502020204030204" pitchFamily="34" charset="0"/>
              <a:cs typeface="Calibri" panose="020F0502020204030204" pitchFamily="34" charset="0"/>
            </a:endParaRPr>
          </a:p>
          <a:p>
            <a:pPr lvl="0">
              <a:buClr>
                <a:schemeClr val="dk1"/>
              </a:buClr>
              <a:buSzPct val="100000"/>
            </a:pPr>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kimeneti mérések </a:t>
            </a:r>
            <a:r>
              <a:rPr lang="hu-HU" dirty="0" err="1">
                <a:latin typeface="Calibri" panose="020F0502020204030204" pitchFamily="34" charset="0"/>
                <a:cs typeface="Calibri" panose="020F0502020204030204" pitchFamily="34" charset="0"/>
              </a:rPr>
              <a:t>évfolyamonkénti</a:t>
            </a:r>
            <a:r>
              <a:rPr lang="hu-HU" dirty="0">
                <a:latin typeface="Calibri" panose="020F0502020204030204" pitchFamily="34" charset="0"/>
                <a:cs typeface="Calibri" panose="020F0502020204030204" pitchFamily="34" charset="0"/>
              </a:rPr>
              <a:t> ütemezését – a bemeneti mérések tapasztalatainak függvényében – a hivatal később határozza meg.</a:t>
            </a:r>
          </a:p>
          <a:p>
            <a:pPr lvl="0">
              <a:buClr>
                <a:schemeClr val="dk1"/>
              </a:buClr>
              <a:buSzPct val="100000"/>
            </a:pPr>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kimeneti mérések előkészítéséhez az adatszolgáltatás határideje: 2022. november 30</a:t>
            </a:r>
            <a:r>
              <a:rPr lang="hu-HU" dirty="0" smtClean="0">
                <a:latin typeface="Calibri" panose="020F0502020204030204" pitchFamily="34" charset="0"/>
                <a:cs typeface="Calibri" panose="020F0502020204030204" pitchFamily="34" charset="0"/>
              </a:rPr>
              <a:t>.</a:t>
            </a:r>
          </a:p>
          <a:p>
            <a:pPr lvl="0"/>
            <a:r>
              <a:rPr lang="hu-HU" dirty="0">
                <a:latin typeface="Calibri" panose="020F0502020204030204" pitchFamily="34" charset="0"/>
                <a:cs typeface="Calibri" panose="020F0502020204030204" pitchFamily="34" charset="0"/>
              </a:rPr>
              <a:t>Tudnivalók az idei digitális országos </a:t>
            </a:r>
            <a:r>
              <a:rPr lang="hu-HU" dirty="0" smtClean="0">
                <a:latin typeface="Calibri" panose="020F0502020204030204" pitchFamily="34" charset="0"/>
                <a:cs typeface="Calibri" panose="020F0502020204030204" pitchFamily="34" charset="0"/>
              </a:rPr>
              <a:t>mérésekről</a:t>
            </a:r>
            <a:r>
              <a:rPr lang="hu-HU" smtClean="0">
                <a:latin typeface="Calibri" panose="020F0502020204030204" pitchFamily="34" charset="0"/>
                <a:cs typeface="Calibri" panose="020F0502020204030204" pitchFamily="34" charset="0"/>
              </a:rPr>
              <a:t>, példafeladatok: </a:t>
            </a:r>
            <a:endParaRPr lang="hu-HU" dirty="0">
              <a:latin typeface="Calibri" panose="020F0502020204030204" pitchFamily="34" charset="0"/>
              <a:cs typeface="Calibri" panose="020F0502020204030204" pitchFamily="34" charset="0"/>
            </a:endParaRPr>
          </a:p>
          <a:p>
            <a:pPr lvl="0"/>
            <a:r>
              <a:rPr lang="hu-HU" u="sng" dirty="0">
                <a:solidFill>
                  <a:schemeClr val="hlink"/>
                </a:solidFill>
                <a:latin typeface="Calibri" panose="020F0502020204030204" pitchFamily="34" charset="0"/>
                <a:cs typeface="Calibri" panose="020F0502020204030204" pitchFamily="34" charset="0"/>
                <a:hlinkClick r:id="rId2"/>
              </a:rPr>
              <a:t>https://www.oktatas.hu/kozneveles/meresek/digitalis_orszagos_meresek/lebonyolitas/tudnivalok_idei_orsz_meresekrol_2022_2023</a:t>
            </a:r>
            <a:r>
              <a:rPr lang="hu-HU" dirty="0">
                <a:latin typeface="Calibri" panose="020F0502020204030204" pitchFamily="34" charset="0"/>
                <a:cs typeface="Calibri" panose="020F0502020204030204" pitchFamily="34" charset="0"/>
              </a:rPr>
              <a:t> </a:t>
            </a:r>
          </a:p>
          <a:p>
            <a:r>
              <a:rPr lang="hu-HU" dirty="0">
                <a:latin typeface="Calibri" panose="020F0502020204030204" pitchFamily="34" charset="0"/>
                <a:cs typeface="Calibri" panose="020F0502020204030204" pitchFamily="34" charset="0"/>
                <a:hlinkClick r:id="rId3"/>
              </a:rPr>
              <a:t>https://www.oktatas.hu/kozneveles/meresek/digitalis_orszagos_meresek/peldafeladatok</a:t>
            </a:r>
            <a:endParaRPr lang="hu-HU" dirty="0">
              <a:latin typeface="Calibri" panose="020F0502020204030204" pitchFamily="34" charset="0"/>
              <a:cs typeface="Calibri" panose="020F0502020204030204" pitchFamily="34" charset="0"/>
            </a:endParaRPr>
          </a:p>
          <a:p>
            <a:pPr lvl="0">
              <a:buClr>
                <a:schemeClr val="dk1"/>
              </a:buClr>
              <a:buSzPct val="100000"/>
            </a:pPr>
            <a:endParaRPr lang="hu-HU" dirty="0"/>
          </a:p>
          <a:p>
            <a:endParaRPr lang="hu-HU" dirty="0"/>
          </a:p>
        </p:txBody>
      </p:sp>
      <p:pic>
        <p:nvPicPr>
          <p:cNvPr id="4" name="Kép 3"/>
          <p:cNvPicPr>
            <a:picLocks noChangeAspect="1"/>
          </p:cNvPicPr>
          <p:nvPr/>
        </p:nvPicPr>
        <p:blipFill>
          <a:blip r:embed="rId4"/>
          <a:stretch>
            <a:fillRect/>
          </a:stretch>
        </p:blipFill>
        <p:spPr>
          <a:xfrm>
            <a:off x="9000393" y="0"/>
            <a:ext cx="3191607" cy="2127738"/>
          </a:xfrm>
          <a:prstGeom prst="rect">
            <a:avLst/>
          </a:prstGeom>
        </p:spPr>
      </p:pic>
    </p:spTree>
    <p:extLst>
      <p:ext uri="{BB962C8B-B14F-4D97-AF65-F5344CB8AC3E}">
        <p14:creationId xmlns:p14="http://schemas.microsoft.com/office/powerpoint/2010/main" val="4248699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t>Lemorzsolódás 2022</a:t>
            </a:r>
            <a:endParaRPr lang="hu-HU" dirty="0"/>
          </a:p>
        </p:txBody>
      </p:sp>
      <p:sp>
        <p:nvSpPr>
          <p:cNvPr id="3" name="Tartalom helye 2"/>
          <p:cNvSpPr>
            <a:spLocks noGrp="1"/>
          </p:cNvSpPr>
          <p:nvPr>
            <p:ph idx="1"/>
          </p:nvPr>
        </p:nvSpPr>
        <p:spPr>
          <a:xfrm>
            <a:off x="838200" y="1825625"/>
            <a:ext cx="6916838" cy="3850780"/>
          </a:xfrm>
        </p:spPr>
        <p:txBody>
          <a:bodyPr/>
          <a:lstStyle/>
          <a:p>
            <a:r>
              <a:rPr lang="hu-HU" dirty="0"/>
              <a:t>Komárom-Esztergom megyei átlag: 5,29 %</a:t>
            </a:r>
          </a:p>
          <a:p>
            <a:r>
              <a:rPr lang="hu-HU" dirty="0"/>
              <a:t>Országos átlag: 7%</a:t>
            </a:r>
          </a:p>
          <a:p>
            <a:endParaRPr lang="hu-HU" dirty="0"/>
          </a:p>
        </p:txBody>
      </p:sp>
      <p:pic>
        <p:nvPicPr>
          <p:cNvPr id="4" name="Kép 3"/>
          <p:cNvPicPr>
            <a:picLocks noChangeAspect="1"/>
          </p:cNvPicPr>
          <p:nvPr/>
        </p:nvPicPr>
        <p:blipFill>
          <a:blip r:embed="rId2"/>
          <a:stretch>
            <a:fillRect/>
          </a:stretch>
        </p:blipFill>
        <p:spPr>
          <a:xfrm>
            <a:off x="7966017" y="1571778"/>
            <a:ext cx="3810000" cy="3114675"/>
          </a:xfrm>
          <a:prstGeom prst="rect">
            <a:avLst/>
          </a:prstGeom>
        </p:spPr>
      </p:pic>
      <p:pic>
        <p:nvPicPr>
          <p:cNvPr id="5" name="Kép 4"/>
          <p:cNvPicPr>
            <a:picLocks noChangeAspect="1"/>
          </p:cNvPicPr>
          <p:nvPr/>
        </p:nvPicPr>
        <p:blipFill>
          <a:blip r:embed="rId3"/>
          <a:stretch>
            <a:fillRect/>
          </a:stretch>
        </p:blipFill>
        <p:spPr>
          <a:xfrm>
            <a:off x="752354" y="3984442"/>
            <a:ext cx="7456731" cy="702011"/>
          </a:xfrm>
          <a:prstGeom prst="rect">
            <a:avLst/>
          </a:prstGeom>
        </p:spPr>
      </p:pic>
    </p:spTree>
    <p:extLst>
      <p:ext uri="{BB962C8B-B14F-4D97-AF65-F5344CB8AC3E}">
        <p14:creationId xmlns:p14="http://schemas.microsoft.com/office/powerpoint/2010/main" val="2810550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77389" y="5683978"/>
            <a:ext cx="10515600" cy="905378"/>
          </a:xfrm>
        </p:spPr>
        <p:txBody>
          <a:bodyPr/>
          <a:lstStyle/>
          <a:p>
            <a:r>
              <a:rPr lang="hu-HU" dirty="0" smtClean="0"/>
              <a:t>Köszönöm a figyelmet!</a:t>
            </a:r>
            <a:endParaRPr lang="hu-HU" dirty="0"/>
          </a:p>
        </p:txBody>
      </p:sp>
      <p:sp>
        <p:nvSpPr>
          <p:cNvPr id="2" name="Szövegdoboz 1"/>
          <p:cNvSpPr txBox="1"/>
          <p:nvPr/>
        </p:nvSpPr>
        <p:spPr>
          <a:xfrm>
            <a:off x="807051" y="4189359"/>
            <a:ext cx="110228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prstClr val="black"/>
                </a:solidFill>
                <a:effectLst/>
                <a:uLnTx/>
                <a:uFillTx/>
                <a:latin typeface="Verdana"/>
                <a:ea typeface="+mn-ea"/>
                <a:cs typeface="+mn-cs"/>
              </a:rPr>
              <a:t>Az elégedettségi </a:t>
            </a:r>
            <a:r>
              <a:rPr kumimoji="0" lang="hu-HU" sz="1800" b="0" i="0" u="none" strike="noStrike" kern="1200" cap="none" spc="0" normalizeH="0" baseline="0" noProof="0" dirty="0">
                <a:ln>
                  <a:noFill/>
                </a:ln>
                <a:solidFill>
                  <a:prstClr val="black"/>
                </a:solidFill>
                <a:effectLst/>
                <a:uLnTx/>
                <a:uFillTx/>
                <a:latin typeface="Verdana"/>
                <a:ea typeface="+mn-ea"/>
                <a:cs typeface="+mn-cs"/>
              </a:rPr>
              <a:t>kérdőív </a:t>
            </a:r>
            <a:r>
              <a:rPr kumimoji="0" lang="hu-HU" sz="1800" b="0" i="0" u="none" strike="noStrike" kern="1200" cap="none" spc="0" normalizeH="0" baseline="0" noProof="0">
                <a:ln>
                  <a:noFill/>
                </a:ln>
                <a:solidFill>
                  <a:prstClr val="black"/>
                </a:solidFill>
                <a:effectLst/>
                <a:uLnTx/>
                <a:uFillTx/>
                <a:latin typeface="Verdana"/>
                <a:ea typeface="+mn-ea"/>
                <a:cs typeface="+mn-cs"/>
              </a:rPr>
              <a:t>linkje</a:t>
            </a:r>
            <a:r>
              <a:rPr kumimoji="0" lang="hu-HU" sz="1800" b="0" i="0" u="none" strike="noStrike" kern="1200" cap="none" spc="0" normalizeH="0" baseline="0" noProof="0" smtClean="0">
                <a:ln>
                  <a:noFill/>
                </a:ln>
                <a:solidFill>
                  <a:prstClr val="black"/>
                </a:solidFill>
                <a:effectLst/>
                <a:uLnTx/>
                <a:uFillTx/>
                <a:latin typeface="Verdana"/>
                <a:ea typeface="+mn-ea"/>
                <a:cs typeface="+mn-cs"/>
              </a:rPr>
              <a:t>:</a:t>
            </a:r>
            <a:endParaRPr kumimoji="0" lang="hu-HU" sz="1800" b="0" i="0" u="none" strike="noStrike" kern="1200" cap="none" spc="0" normalizeH="0" baseline="0" noProof="0" dirty="0" smtClean="0">
              <a:ln>
                <a:noFill/>
              </a:ln>
              <a:solidFill>
                <a:prstClr val="black"/>
              </a:solidFill>
              <a:effectLst/>
              <a:uLnTx/>
              <a:uFillTx/>
              <a:latin typeface="Verdana"/>
              <a:ea typeface="+mn-ea"/>
              <a:cs typeface="+mn-cs"/>
            </a:endParaRPr>
          </a:p>
        </p:txBody>
      </p:sp>
      <p:sp>
        <p:nvSpPr>
          <p:cNvPr id="3" name="Szövegdoboz 2"/>
          <p:cNvSpPr txBox="1"/>
          <p:nvPr/>
        </p:nvSpPr>
        <p:spPr>
          <a:xfrm>
            <a:off x="877389" y="3751893"/>
            <a:ext cx="8802691"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smtClean="0">
                <a:ln>
                  <a:noFill/>
                </a:ln>
                <a:solidFill>
                  <a:prstClr val="black"/>
                </a:solidFill>
                <a:effectLst/>
                <a:uLnTx/>
                <a:uFillTx/>
                <a:latin typeface="Verdana"/>
                <a:ea typeface="+mn-ea"/>
                <a:cs typeface="+mn-cs"/>
              </a:rPr>
              <a:t>A </a:t>
            </a:r>
            <a:r>
              <a:rPr kumimoji="0" lang="hu-HU" sz="1800" b="0" i="0" u="none" strike="noStrike" kern="1200" cap="none" spc="0" normalizeH="0" baseline="0" noProof="0" dirty="0" err="1" smtClean="0">
                <a:ln>
                  <a:noFill/>
                </a:ln>
                <a:solidFill>
                  <a:prstClr val="black"/>
                </a:solidFill>
                <a:effectLst/>
                <a:uLnTx/>
                <a:uFillTx/>
                <a:latin typeface="Verdana"/>
                <a:ea typeface="+mn-ea"/>
                <a:cs typeface="+mn-cs"/>
              </a:rPr>
              <a:t>Youtube</a:t>
            </a:r>
            <a:r>
              <a:rPr kumimoji="0" lang="hu-HU" sz="1800" b="0" i="0" u="none" strike="noStrike" kern="1200" cap="none" spc="0" normalizeH="0" baseline="0" noProof="0" dirty="0" smtClean="0">
                <a:ln>
                  <a:noFill/>
                </a:ln>
                <a:solidFill>
                  <a:prstClr val="black"/>
                </a:solidFill>
                <a:effectLst/>
                <a:uLnTx/>
                <a:uFillTx/>
                <a:latin typeface="Verdana"/>
                <a:ea typeface="+mn-ea"/>
                <a:cs typeface="+mn-cs"/>
              </a:rPr>
              <a:t> videóm linkje: </a:t>
            </a:r>
            <a:r>
              <a:rPr kumimoji="0" lang="hu-HU" sz="1800" b="0" i="0" u="sng" strike="noStrike" kern="1200" cap="none" spc="0" normalizeH="0" baseline="0" noProof="0" dirty="0">
                <a:ln>
                  <a:noFill/>
                </a:ln>
                <a:solidFill>
                  <a:prstClr val="black"/>
                </a:solidFill>
                <a:effectLst/>
                <a:uLnTx/>
                <a:uFillTx/>
                <a:latin typeface="Verdana"/>
                <a:ea typeface="+mn-ea"/>
                <a:cs typeface="+mn-cs"/>
                <a:hlinkClick r:id="rId2"/>
              </a:rPr>
              <a:t>https://youtu.be/-Zrr6f1bEDY</a:t>
            </a:r>
            <a:endParaRPr kumimoji="0" lang="hu-HU"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zövegdoboz 4"/>
          <p:cNvSpPr txBox="1"/>
          <p:nvPr/>
        </p:nvSpPr>
        <p:spPr>
          <a:xfrm>
            <a:off x="807051" y="2703385"/>
            <a:ext cx="9741877" cy="923330"/>
          </a:xfrm>
          <a:prstGeom prst="rect">
            <a:avLst/>
          </a:prstGeom>
          <a:noFill/>
        </p:spPr>
        <p:txBody>
          <a:bodyPr wrap="square" rtlCol="0">
            <a:spAutoFit/>
          </a:bodyPr>
          <a:lstStyle/>
          <a:p>
            <a:r>
              <a:rPr lang="hu-HU" dirty="0" smtClean="0"/>
              <a:t>Forrás: </a:t>
            </a:r>
            <a:r>
              <a:rPr lang="hu-HU" u="sng" dirty="0" smtClean="0">
                <a:hlinkClick r:id="rId3"/>
              </a:rPr>
              <a:t>http://www.jgypk.hu/mentorhalo/tananyag/Tantervelmlet_s_a_pedaggiai_rtkels_alapjai/71_a_pedaggiai_rtkels_fogalma_szerepe_a_tantstanuls_rendszerben.html</a:t>
            </a:r>
            <a:endParaRPr lang="hu-HU" u="sng" dirty="0" smtClean="0"/>
          </a:p>
        </p:txBody>
      </p:sp>
    </p:spTree>
    <p:extLst>
      <p:ext uri="{BB962C8B-B14F-4D97-AF65-F5344CB8AC3E}">
        <p14:creationId xmlns:p14="http://schemas.microsoft.com/office/powerpoint/2010/main" val="66751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latin typeface="Calibri" panose="020F0502020204030204" pitchFamily="34" charset="0"/>
                <a:cs typeface="Calibri" panose="020F0502020204030204" pitchFamily="34" charset="0"/>
              </a:rPr>
              <a:t>Miért és mit akarunk értékelni…</a:t>
            </a:r>
          </a:p>
        </p:txBody>
      </p:sp>
      <p:sp>
        <p:nvSpPr>
          <p:cNvPr id="7" name="Tartalom helye 6"/>
          <p:cNvSpPr>
            <a:spLocks noGrp="1"/>
          </p:cNvSpPr>
          <p:nvPr>
            <p:ph idx="1"/>
          </p:nvPr>
        </p:nvSpPr>
        <p:spPr>
          <a:xfrm>
            <a:off x="975946" y="1397977"/>
            <a:ext cx="10348546" cy="4448908"/>
          </a:xfrm>
        </p:spPr>
        <p:txBody>
          <a:bodyPr>
            <a:normAutofit fontScale="70000" lnSpcReduction="20000"/>
          </a:bodyPr>
          <a:lstStyle/>
          <a:p>
            <a:r>
              <a:rPr lang="hu-HU" b="1" dirty="0">
                <a:latin typeface="Calibri" panose="020F0502020204030204" pitchFamily="34" charset="0"/>
                <a:cs typeface="Calibri" panose="020F0502020204030204" pitchFamily="34" charset="0"/>
              </a:rPr>
              <a:t>(1) A cél meghatározása: Miért (milyen célból) akarunk értékelni? </a:t>
            </a:r>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Az értékelés lehetséges céljai közé tartozhat a tanítási-tanulási folyamat </a:t>
            </a:r>
            <a:r>
              <a:rPr lang="hu-HU" dirty="0" smtClean="0">
                <a:latin typeface="Calibri" panose="020F0502020204030204" pitchFamily="34" charset="0"/>
                <a:cs typeface="Calibri" panose="020F0502020204030204" pitchFamily="34" charset="0"/>
              </a:rPr>
              <a:t>tervezése (D), </a:t>
            </a:r>
            <a:r>
              <a:rPr lang="hu-HU" dirty="0">
                <a:latin typeface="Calibri" panose="020F0502020204030204" pitchFamily="34" charset="0"/>
                <a:cs typeface="Calibri" panose="020F0502020204030204" pitchFamily="34" charset="0"/>
              </a:rPr>
              <a:t>a tanulói tudás </a:t>
            </a:r>
            <a:r>
              <a:rPr lang="hu-HU" dirty="0" smtClean="0">
                <a:latin typeface="Calibri" panose="020F0502020204030204" pitchFamily="34" charset="0"/>
                <a:cs typeface="Calibri" panose="020F0502020204030204" pitchFamily="34" charset="0"/>
              </a:rPr>
              <a:t>fejlesztése (F), </a:t>
            </a:r>
            <a:r>
              <a:rPr lang="hu-HU" dirty="0">
                <a:latin typeface="Calibri" panose="020F0502020204030204" pitchFamily="34" charset="0"/>
                <a:cs typeface="Calibri" panose="020F0502020204030204" pitchFamily="34" charset="0"/>
              </a:rPr>
              <a:t>illetve az elért tudásszint </a:t>
            </a:r>
            <a:r>
              <a:rPr lang="hu-HU" dirty="0" smtClean="0">
                <a:latin typeface="Calibri" panose="020F0502020204030204" pitchFamily="34" charset="0"/>
                <a:cs typeface="Calibri" panose="020F0502020204030204" pitchFamily="34" charset="0"/>
              </a:rPr>
              <a:t>minősítése (SZ).</a:t>
            </a:r>
            <a:endParaRPr lang="hu-HU" dirty="0">
              <a:latin typeface="Calibri" panose="020F0502020204030204" pitchFamily="34" charset="0"/>
              <a:cs typeface="Calibri" panose="020F0502020204030204" pitchFamily="34" charset="0"/>
            </a:endParaRPr>
          </a:p>
          <a:p>
            <a:r>
              <a:rPr lang="hu-HU" b="1" dirty="0">
                <a:latin typeface="Calibri" panose="020F0502020204030204" pitchFamily="34" charset="0"/>
                <a:cs typeface="Calibri" panose="020F0502020204030204" pitchFamily="34" charset="0"/>
              </a:rPr>
              <a:t>(2) Mit akarunk értékelni? </a:t>
            </a:r>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Ezt követően azt kell megállapítani, hogy melyik (a kognitív, az affektív vagy a </a:t>
            </a:r>
            <a:r>
              <a:rPr lang="hu-HU" dirty="0" err="1">
                <a:latin typeface="Calibri" panose="020F0502020204030204" pitchFamily="34" charset="0"/>
                <a:cs typeface="Calibri" panose="020F0502020204030204" pitchFamily="34" charset="0"/>
              </a:rPr>
              <a:t>pszichomotoros</a:t>
            </a:r>
            <a:r>
              <a:rPr lang="hu-HU" dirty="0">
                <a:latin typeface="Calibri" panose="020F0502020204030204" pitchFamily="34" charset="0"/>
                <a:cs typeface="Calibri" panose="020F0502020204030204" pitchFamily="34" charset="0"/>
              </a:rPr>
              <a:t>) tudásterületre irányuljon az értékelés. 3 területen gyűjthetünk információkat:</a:t>
            </a:r>
          </a:p>
          <a:p>
            <a:pPr lvl="0"/>
            <a:r>
              <a:rPr lang="hu-HU" b="1" dirty="0">
                <a:latin typeface="Calibri" panose="020F0502020204030204" pitchFamily="34" charset="0"/>
                <a:cs typeface="Calibri" panose="020F0502020204030204" pitchFamily="34" charset="0"/>
              </a:rPr>
              <a:t>Kognitív</a:t>
            </a:r>
            <a:r>
              <a:rPr lang="hu-HU" dirty="0">
                <a:latin typeface="Calibri" panose="020F0502020204030204" pitchFamily="34" charset="0"/>
                <a:cs typeface="Calibri" panose="020F0502020204030204" pitchFamily="34" charset="0"/>
              </a:rPr>
              <a:t> területen alapvetően a tanuló ismeret- és képességjellegű tudását értékelhetjük (pl. a tanuló meg tudja-e határozni egy adott fogalom definícióját, épít-e arra egy feladat megoldásakor).</a:t>
            </a:r>
          </a:p>
          <a:p>
            <a:pPr lvl="0"/>
            <a:r>
              <a:rPr lang="hu-HU" dirty="0">
                <a:latin typeface="Calibri" panose="020F0502020204030204" pitchFamily="34" charset="0"/>
                <a:cs typeface="Calibri" panose="020F0502020204030204" pitchFamily="34" charset="0"/>
              </a:rPr>
              <a:t>Az </a:t>
            </a:r>
            <a:r>
              <a:rPr lang="hu-HU" b="1" dirty="0">
                <a:latin typeface="Calibri" panose="020F0502020204030204" pitchFamily="34" charset="0"/>
                <a:cs typeface="Calibri" panose="020F0502020204030204" pitchFamily="34" charset="0"/>
              </a:rPr>
              <a:t>affektí</a:t>
            </a:r>
            <a:r>
              <a:rPr lang="hu-HU" dirty="0">
                <a:latin typeface="Calibri" panose="020F0502020204030204" pitchFamily="34" charset="0"/>
                <a:cs typeface="Calibri" panose="020F0502020204030204" pitchFamily="34" charset="0"/>
              </a:rPr>
              <a:t>v területre irányuló értékeléskor a tanuló attitűdjeiről, motivációjáról, szokásairól gyűjthetünk információkat (pl. a diák milyen aktivitással végzi a tanórai feladatot, milyen tanulási szokásokkal rendelkezik).</a:t>
            </a:r>
          </a:p>
          <a:p>
            <a:pPr lvl="0"/>
            <a:r>
              <a:rPr lang="hu-HU" dirty="0">
                <a:latin typeface="Calibri" panose="020F0502020204030204" pitchFamily="34" charset="0"/>
                <a:cs typeface="Calibri" panose="020F0502020204030204" pitchFamily="34" charset="0"/>
              </a:rPr>
              <a:t>A </a:t>
            </a:r>
            <a:r>
              <a:rPr lang="hu-HU" b="1" dirty="0" err="1">
                <a:latin typeface="Calibri" panose="020F0502020204030204" pitchFamily="34" charset="0"/>
                <a:cs typeface="Calibri" panose="020F0502020204030204" pitchFamily="34" charset="0"/>
              </a:rPr>
              <a:t>pszichomotoro</a:t>
            </a:r>
            <a:r>
              <a:rPr lang="hu-HU" dirty="0" err="1">
                <a:latin typeface="Calibri" panose="020F0502020204030204" pitchFamily="34" charset="0"/>
                <a:cs typeface="Calibri" panose="020F0502020204030204" pitchFamily="34" charset="0"/>
              </a:rPr>
              <a:t>s</a:t>
            </a:r>
            <a:r>
              <a:rPr lang="hu-HU" dirty="0">
                <a:latin typeface="Calibri" panose="020F0502020204030204" pitchFamily="34" charset="0"/>
                <a:cs typeface="Calibri" panose="020F0502020204030204" pitchFamily="34" charset="0"/>
              </a:rPr>
              <a:t> területen végzett értékelés a finom- és nagymozgásokra irányul (pl. a diák mennyire pontosan végzi a gimnasztikagyakorlatokat, hogyan </a:t>
            </a:r>
            <a:r>
              <a:rPr lang="hu-HU" dirty="0" err="1">
                <a:latin typeface="Calibri" panose="020F0502020204030204" pitchFamily="34" charset="0"/>
                <a:cs typeface="Calibri" panose="020F0502020204030204" pitchFamily="34" charset="0"/>
              </a:rPr>
              <a:t>képzi</a:t>
            </a:r>
            <a:r>
              <a:rPr lang="hu-HU" dirty="0">
                <a:latin typeface="Calibri" panose="020F0502020204030204" pitchFamily="34" charset="0"/>
                <a:cs typeface="Calibri" panose="020F0502020204030204" pitchFamily="34" charset="0"/>
              </a:rPr>
              <a:t> a megfelelő hangokat angol órán</a:t>
            </a:r>
            <a:r>
              <a:rPr lang="hu-HU" dirty="0" smtClean="0">
                <a:latin typeface="Calibri" panose="020F0502020204030204" pitchFamily="34" charset="0"/>
                <a:cs typeface="Calibri" panose="020F0502020204030204" pitchFamily="34" charset="0"/>
              </a:rPr>
              <a:t>).</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00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latin typeface="Calibri" panose="020F0502020204030204" pitchFamily="34" charset="0"/>
                <a:cs typeface="Calibri" panose="020F0502020204030204" pitchFamily="34" charset="0"/>
              </a:rPr>
              <a:t>Hogyan, kikkel, mivel értékeljünk?</a:t>
            </a:r>
          </a:p>
        </p:txBody>
      </p:sp>
      <p:sp>
        <p:nvSpPr>
          <p:cNvPr id="7" name="Tartalom helye 6"/>
          <p:cNvSpPr>
            <a:spLocks noGrp="1"/>
          </p:cNvSpPr>
          <p:nvPr>
            <p:ph idx="1"/>
          </p:nvPr>
        </p:nvSpPr>
        <p:spPr/>
        <p:txBody>
          <a:bodyPr>
            <a:normAutofit fontScale="77500" lnSpcReduction="20000"/>
          </a:bodyPr>
          <a:lstStyle/>
          <a:p>
            <a:r>
              <a:rPr lang="hu-HU" b="1" dirty="0">
                <a:latin typeface="Calibri" panose="020F0502020204030204" pitchFamily="34" charset="0"/>
                <a:cs typeface="Calibri" panose="020F0502020204030204" pitchFamily="34" charset="0"/>
              </a:rPr>
              <a:t>(3) Kikkel és hogyan tudjuk az értékelést elvégezni?</a:t>
            </a:r>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A diagnosztikus és a </a:t>
            </a:r>
            <a:r>
              <a:rPr lang="hu-HU" dirty="0" err="1">
                <a:latin typeface="Calibri" panose="020F0502020204030204" pitchFamily="34" charset="0"/>
                <a:cs typeface="Calibri" panose="020F0502020204030204" pitchFamily="34" charset="0"/>
              </a:rPr>
              <a:t>szummatív</a:t>
            </a:r>
            <a:r>
              <a:rPr lang="hu-HU" dirty="0">
                <a:latin typeface="Calibri" panose="020F0502020204030204" pitchFamily="34" charset="0"/>
                <a:cs typeface="Calibri" panose="020F0502020204030204" pitchFamily="34" charset="0"/>
              </a:rPr>
              <a:t> értékelést elsősorban a tanár(ok) végzi(k). A formatív értékelés esetében lényeges kérdés annak tisztázása is, hogy a diákot bevonjuk-e az értékelésbe</a:t>
            </a:r>
            <a:r>
              <a:rPr lang="hu-HU" dirty="0" smtClean="0">
                <a:latin typeface="Calibri" panose="020F0502020204030204" pitchFamily="34" charset="0"/>
                <a:cs typeface="Calibri" panose="020F0502020204030204" pitchFamily="34" charset="0"/>
              </a:rPr>
              <a:t>.</a:t>
            </a:r>
          </a:p>
          <a:p>
            <a:r>
              <a:rPr lang="hu-HU" dirty="0" smtClean="0">
                <a:latin typeface="Calibri" panose="020F0502020204030204" pitchFamily="34" charset="0"/>
                <a:cs typeface="Calibri" panose="020F0502020204030204" pitchFamily="34" charset="0"/>
              </a:rPr>
              <a:t>D			F 			F 			SZ</a:t>
            </a:r>
            <a:endParaRPr lang="hu-HU" dirty="0">
              <a:latin typeface="Calibri" panose="020F0502020204030204" pitchFamily="34" charset="0"/>
              <a:cs typeface="Calibri" panose="020F0502020204030204" pitchFamily="34" charset="0"/>
            </a:endParaRPr>
          </a:p>
          <a:p>
            <a:r>
              <a:rPr lang="hu-HU" b="1" dirty="0">
                <a:latin typeface="Calibri" panose="020F0502020204030204" pitchFamily="34" charset="0"/>
                <a:cs typeface="Calibri" panose="020F0502020204030204" pitchFamily="34" charset="0"/>
              </a:rPr>
              <a:t>(4) Milyen eszközzel?</a:t>
            </a:r>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Adatfelvételi és kiértékelési útmutatókkal végzett megfigyelés, a kérdőívek, valamint a tudásszint- és képességvizsgáló tesztek (szóbeli felelet, feladatlap, teszt, esszé…).</a:t>
            </a:r>
          </a:p>
          <a:p>
            <a:r>
              <a:rPr lang="hu-HU" b="1" dirty="0">
                <a:latin typeface="Calibri" panose="020F0502020204030204" pitchFamily="34" charset="0"/>
                <a:cs typeface="Calibri" panose="020F0502020204030204" pitchFamily="34" charset="0"/>
              </a:rPr>
              <a:t>(5) Osztályozzunk-e vagy sem?</a:t>
            </a:r>
            <a:endParaRPr lang="hu-HU"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Mennyiségi és minőségi értékelés, mérés, becslés, megítélés, teszt</a:t>
            </a:r>
          </a:p>
          <a:p>
            <a:r>
              <a:rPr lang="hu-HU" dirty="0">
                <a:latin typeface="Calibri" panose="020F0502020204030204" pitchFamily="34" charset="0"/>
                <a:cs typeface="Calibri" panose="020F0502020204030204" pitchFamily="34" charset="0"/>
              </a:rPr>
              <a:t>Szöveges/jegy </a:t>
            </a:r>
            <a:r>
              <a:rPr lang="hu-HU" dirty="0" smtClean="0">
                <a:latin typeface="Calibri" panose="020F0502020204030204" pitchFamily="34" charset="0"/>
                <a:cs typeface="Calibri" panose="020F0502020204030204" pitchFamily="34" charset="0"/>
              </a:rPr>
              <a:t>értékelés</a:t>
            </a:r>
          </a:p>
        </p:txBody>
      </p:sp>
      <p:cxnSp>
        <p:nvCxnSpPr>
          <p:cNvPr id="3" name="Egyenes összekötő nyíllal 2"/>
          <p:cNvCxnSpPr/>
          <p:nvPr/>
        </p:nvCxnSpPr>
        <p:spPr>
          <a:xfrm flipV="1">
            <a:off x="1362807" y="3121269"/>
            <a:ext cx="1767254" cy="26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4029807" y="3094892"/>
            <a:ext cx="1767254" cy="26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V="1">
            <a:off x="7107115" y="3094892"/>
            <a:ext cx="1767254" cy="26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14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latin typeface="Calibri" panose="020F0502020204030204" pitchFamily="34" charset="0"/>
                <a:cs typeface="Calibri" panose="020F0502020204030204" pitchFamily="34" charset="0"/>
              </a:rPr>
              <a:t>A mérőeszközök jóságmutatói: </a:t>
            </a:r>
            <a:r>
              <a:rPr lang="hu-HU" dirty="0" smtClean="0">
                <a:latin typeface="Calibri" panose="020F0502020204030204" pitchFamily="34" charset="0"/>
                <a:cs typeface="Calibri" panose="020F0502020204030204" pitchFamily="34" charset="0"/>
              </a:rPr>
              <a:t/>
            </a:r>
            <a:br>
              <a:rPr lang="hu-HU" dirty="0" smtClean="0">
                <a:latin typeface="Calibri" panose="020F0502020204030204" pitchFamily="34" charset="0"/>
                <a:cs typeface="Calibri" panose="020F0502020204030204" pitchFamily="34" charset="0"/>
              </a:rPr>
            </a:br>
            <a:r>
              <a:rPr lang="hu-HU" dirty="0" smtClean="0">
                <a:latin typeface="Calibri" panose="020F0502020204030204" pitchFamily="34" charset="0"/>
                <a:cs typeface="Calibri" panose="020F0502020204030204" pitchFamily="34" charset="0"/>
              </a:rPr>
              <a:t>objektivitás</a:t>
            </a:r>
            <a:r>
              <a:rPr lang="hu-HU" dirty="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reliabilitás</a:t>
            </a:r>
            <a:r>
              <a:rPr lang="hu-HU" dirty="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validitás</a:t>
            </a:r>
            <a:endParaRPr lang="hu-HU" dirty="0"/>
          </a:p>
        </p:txBody>
      </p:sp>
      <p:sp>
        <p:nvSpPr>
          <p:cNvPr id="3" name="Tartalom helye 2"/>
          <p:cNvSpPr>
            <a:spLocks noGrp="1"/>
          </p:cNvSpPr>
          <p:nvPr>
            <p:ph idx="1"/>
          </p:nvPr>
        </p:nvSpPr>
        <p:spPr/>
        <p:txBody>
          <a:bodyPr>
            <a:normAutofit fontScale="92500"/>
          </a:bodyPr>
          <a:lstStyle/>
          <a:p>
            <a:r>
              <a:rPr lang="hu-HU" dirty="0">
                <a:latin typeface="Calibri" panose="020F0502020204030204" pitchFamily="34" charset="0"/>
                <a:cs typeface="Calibri" panose="020F0502020204030204" pitchFamily="34" charset="0"/>
              </a:rPr>
              <a:t>A </a:t>
            </a:r>
            <a:r>
              <a:rPr lang="hu-HU" dirty="0" smtClean="0">
                <a:latin typeface="Calibri" panose="020F0502020204030204" pitchFamily="34" charset="0"/>
                <a:cs typeface="Calibri" panose="020F0502020204030204" pitchFamily="34" charset="0"/>
              </a:rPr>
              <a:t>teszt</a:t>
            </a:r>
            <a:r>
              <a:rPr lang="hu-HU" dirty="0">
                <a:latin typeface="Calibri" panose="020F0502020204030204" pitchFamily="34" charset="0"/>
                <a:cs typeface="Calibri" panose="020F0502020204030204" pitchFamily="34" charset="0"/>
              </a:rPr>
              <a:t> </a:t>
            </a:r>
            <a:r>
              <a:rPr lang="hu-HU" b="1" dirty="0">
                <a:latin typeface="Calibri" panose="020F0502020204030204" pitchFamily="34" charset="0"/>
                <a:cs typeface="Calibri" panose="020F0502020204030204" pitchFamily="34" charset="0"/>
              </a:rPr>
              <a:t>objektivitása</a:t>
            </a:r>
            <a:r>
              <a:rPr lang="hu-HU" dirty="0">
                <a:latin typeface="Calibri" panose="020F0502020204030204" pitchFamily="34" charset="0"/>
                <a:cs typeface="Calibri" panose="020F0502020204030204" pitchFamily="34" charset="0"/>
              </a:rPr>
              <a:t> </a:t>
            </a:r>
            <a:r>
              <a:rPr lang="hu-HU" b="1" dirty="0" smtClean="0">
                <a:latin typeface="Calibri" panose="020F0502020204030204" pitchFamily="34" charset="0"/>
                <a:cs typeface="Calibri" panose="020F0502020204030204" pitchFamily="34" charset="0"/>
              </a:rPr>
              <a:t>(tárgyilagosság) </a:t>
            </a:r>
            <a:r>
              <a:rPr lang="hu-HU" dirty="0">
                <a:latin typeface="Calibri" panose="020F0502020204030204" pitchFamily="34" charset="0"/>
                <a:cs typeface="Calibri" panose="020F0502020204030204" pitchFamily="34" charset="0"/>
              </a:rPr>
              <a:t>azt jelenti, hogy a mérés eredménye független a mérést végző személyektől</a:t>
            </a:r>
            <a:r>
              <a:rPr lang="hu-HU" dirty="0" smtClean="0">
                <a:latin typeface="Calibri" panose="020F0502020204030204" pitchFamily="34" charset="0"/>
                <a:cs typeface="Calibri" panose="020F0502020204030204" pitchFamily="34" charset="0"/>
              </a:rPr>
              <a:t>.</a:t>
            </a:r>
          </a:p>
          <a:p>
            <a:r>
              <a:rPr lang="hu-HU" dirty="0">
                <a:latin typeface="Calibri" panose="020F0502020204030204" pitchFamily="34" charset="0"/>
                <a:cs typeface="Calibri" panose="020F0502020204030204" pitchFamily="34" charset="0"/>
              </a:rPr>
              <a:t>A teszt érvényessége, </a:t>
            </a:r>
            <a:r>
              <a:rPr lang="hu-HU" b="1" dirty="0" err="1">
                <a:latin typeface="Calibri" panose="020F0502020204030204" pitchFamily="34" charset="0"/>
                <a:cs typeface="Calibri" panose="020F0502020204030204" pitchFamily="34" charset="0"/>
              </a:rPr>
              <a:t>validitása</a:t>
            </a:r>
            <a:r>
              <a:rPr lang="hu-HU" b="1" dirty="0">
                <a:latin typeface="Calibri" panose="020F0502020204030204" pitchFamily="34" charset="0"/>
                <a:cs typeface="Calibri" panose="020F0502020204030204" pitchFamily="34" charset="0"/>
              </a:rPr>
              <a:t> (érvényesség) </a:t>
            </a:r>
            <a:r>
              <a:rPr lang="hu-HU" dirty="0">
                <a:latin typeface="Calibri" panose="020F0502020204030204" pitchFamily="34" charset="0"/>
                <a:cs typeface="Calibri" panose="020F0502020204030204" pitchFamily="34" charset="0"/>
              </a:rPr>
              <a:t>az a tulajdonság, hogy a teszt valóban azt méri, aminek a mérésére </a:t>
            </a:r>
            <a:r>
              <a:rPr lang="hu-HU" dirty="0" smtClean="0">
                <a:latin typeface="Calibri" panose="020F0502020204030204" pitchFamily="34" charset="0"/>
                <a:cs typeface="Calibri" panose="020F0502020204030204" pitchFamily="34" charset="0"/>
              </a:rPr>
              <a:t>kidolgozták.</a:t>
            </a:r>
          </a:p>
          <a:p>
            <a:r>
              <a:rPr lang="hu-HU" dirty="0">
                <a:latin typeface="Calibri" panose="020F0502020204030204" pitchFamily="34" charset="0"/>
                <a:cs typeface="Calibri" panose="020F0502020204030204" pitchFamily="34" charset="0"/>
              </a:rPr>
              <a:t>A teszt megbízhatóságának, </a:t>
            </a:r>
            <a:r>
              <a:rPr lang="hu-HU" b="1" dirty="0" err="1" smtClean="0">
                <a:latin typeface="Calibri" panose="020F0502020204030204" pitchFamily="34" charset="0"/>
                <a:cs typeface="Calibri" panose="020F0502020204030204" pitchFamily="34" charset="0"/>
              </a:rPr>
              <a:t>reliabilitásának</a:t>
            </a:r>
            <a:r>
              <a:rPr lang="hu-HU" b="1" dirty="0" smtClean="0">
                <a:latin typeface="Calibri" panose="020F0502020204030204" pitchFamily="34" charset="0"/>
                <a:cs typeface="Calibri" panose="020F0502020204030204" pitchFamily="34" charset="0"/>
              </a:rPr>
              <a:t> (megbízhatóság)</a:t>
            </a:r>
            <a:r>
              <a:rPr lang="hu-HU" dirty="0">
                <a:latin typeface="Calibri" panose="020F0502020204030204" pitchFamily="34" charset="0"/>
                <a:cs typeface="Calibri" panose="020F0502020204030204" pitchFamily="34" charset="0"/>
              </a:rPr>
              <a:t> számszerű jellemzésére a </a:t>
            </a:r>
            <a:r>
              <a:rPr lang="hu-HU" i="1" dirty="0" err="1">
                <a:latin typeface="Calibri" panose="020F0502020204030204" pitchFamily="34" charset="0"/>
                <a:cs typeface="Calibri" panose="020F0502020204030204" pitchFamily="34" charset="0"/>
              </a:rPr>
              <a:t>reliabilitásmutatók</a:t>
            </a:r>
            <a:r>
              <a:rPr lang="hu-HU" dirty="0">
                <a:latin typeface="Calibri" panose="020F0502020204030204" pitchFamily="34" charset="0"/>
                <a:cs typeface="Calibri" panose="020F0502020204030204" pitchFamily="34" charset="0"/>
              </a:rPr>
              <a:t> szolgálnak</a:t>
            </a:r>
            <a:r>
              <a:rPr lang="hu-HU" dirty="0" smtClean="0">
                <a:latin typeface="Calibri" panose="020F0502020204030204" pitchFamily="34" charset="0"/>
                <a:cs typeface="Calibri" panose="020F0502020204030204" pitchFamily="34" charset="0"/>
              </a:rPr>
              <a:t>.</a:t>
            </a:r>
          </a:p>
          <a:p>
            <a:r>
              <a:rPr lang="hu-HU" dirty="0">
                <a:latin typeface="Calibri" panose="020F0502020204030204" pitchFamily="34" charset="0"/>
                <a:cs typeface="Calibri" panose="020F0502020204030204" pitchFamily="34" charset="0"/>
              </a:rPr>
              <a:t>Az </a:t>
            </a:r>
            <a:r>
              <a:rPr lang="hu-HU" i="1" dirty="0" err="1">
                <a:latin typeface="Calibri" panose="020F0502020204030204" pitchFamily="34" charset="0"/>
                <a:cs typeface="Calibri" panose="020F0502020204030204" pitchFamily="34" charset="0"/>
              </a:rPr>
              <a:t>itemek</a:t>
            </a:r>
            <a:r>
              <a:rPr lang="hu-HU" i="1" dirty="0">
                <a:latin typeface="Calibri" panose="020F0502020204030204" pitchFamily="34" charset="0"/>
                <a:cs typeface="Calibri" panose="020F0502020204030204" pitchFamily="34" charset="0"/>
              </a:rPr>
              <a:t> jellemzésére</a:t>
            </a:r>
            <a:r>
              <a:rPr lang="hu-HU" dirty="0">
                <a:latin typeface="Calibri" panose="020F0502020204030204" pitchFamily="34" charset="0"/>
                <a:cs typeface="Calibri" panose="020F0502020204030204" pitchFamily="34" charset="0"/>
              </a:rPr>
              <a:t> is használhatók paraméterek. Az </a:t>
            </a:r>
            <a:r>
              <a:rPr lang="hu-HU" dirty="0" err="1">
                <a:latin typeface="Calibri" panose="020F0502020204030204" pitchFamily="34" charset="0"/>
                <a:cs typeface="Calibri" panose="020F0502020204030204" pitchFamily="34" charset="0"/>
              </a:rPr>
              <a:t>item</a:t>
            </a:r>
            <a:r>
              <a:rPr lang="hu-HU" dirty="0">
                <a:latin typeface="Calibri" panose="020F0502020204030204" pitchFamily="34" charset="0"/>
                <a:cs typeface="Calibri" panose="020F0502020204030204" pitchFamily="34" charset="0"/>
              </a:rPr>
              <a:t> nehézsége vagy </a:t>
            </a:r>
            <a:r>
              <a:rPr lang="hu-HU" b="1" dirty="0">
                <a:latin typeface="Calibri" panose="020F0502020204030204" pitchFamily="34" charset="0"/>
                <a:cs typeface="Calibri" panose="020F0502020204030204" pitchFamily="34" charset="0"/>
              </a:rPr>
              <a:t>nehézségi indexe</a:t>
            </a:r>
            <a:r>
              <a:rPr lang="hu-HU" dirty="0">
                <a:latin typeface="Calibri" panose="020F0502020204030204" pitchFamily="34" charset="0"/>
                <a:cs typeface="Calibri" panose="020F0502020204030204" pitchFamily="34" charset="0"/>
              </a:rPr>
              <a:t> azt mutatja meg, hogy az adott </a:t>
            </a:r>
            <a:r>
              <a:rPr lang="hu-HU" dirty="0" err="1">
                <a:latin typeface="Calibri" panose="020F0502020204030204" pitchFamily="34" charset="0"/>
                <a:cs typeface="Calibri" panose="020F0502020204030204" pitchFamily="34" charset="0"/>
              </a:rPr>
              <a:t>itemet</a:t>
            </a:r>
            <a:r>
              <a:rPr lang="hu-HU" dirty="0">
                <a:latin typeface="Calibri" panose="020F0502020204030204" pitchFamily="34" charset="0"/>
                <a:cs typeface="Calibri" panose="020F0502020204030204" pitchFamily="34" charset="0"/>
              </a:rPr>
              <a:t> mekkora valószínűséggel oldja meg egy tanuló.</a:t>
            </a:r>
          </a:p>
        </p:txBody>
      </p:sp>
    </p:spTree>
    <p:extLst>
      <p:ext uri="{BB962C8B-B14F-4D97-AF65-F5344CB8AC3E}">
        <p14:creationId xmlns:p14="http://schemas.microsoft.com/office/powerpoint/2010/main" val="277373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Norma- </a:t>
            </a:r>
            <a:r>
              <a:rPr lang="hu-HU" dirty="0">
                <a:latin typeface="Calibri" panose="020F0502020204030204" pitchFamily="34" charset="0"/>
                <a:cs typeface="Calibri" panose="020F0502020204030204" pitchFamily="34" charset="0"/>
              </a:rPr>
              <a:t>vagy kritérium orientált értékelés</a:t>
            </a:r>
          </a:p>
        </p:txBody>
      </p:sp>
      <p:sp>
        <p:nvSpPr>
          <p:cNvPr id="2" name="Tartalom helye 1"/>
          <p:cNvSpPr>
            <a:spLocks noGrp="1"/>
          </p:cNvSpPr>
          <p:nvPr>
            <p:ph idx="1"/>
          </p:nvPr>
        </p:nvSpPr>
        <p:spPr>
          <a:xfrm>
            <a:off x="838200" y="1494692"/>
            <a:ext cx="10515600" cy="4181713"/>
          </a:xfrm>
        </p:spPr>
        <p:txBody>
          <a:bodyPr>
            <a:normAutofit fontScale="85000" lnSpcReduction="20000"/>
          </a:bodyPr>
          <a:lstStyle/>
          <a:p>
            <a:r>
              <a:rPr lang="hu-HU" b="1" dirty="0">
                <a:latin typeface="Calibri" panose="020F0502020204030204" pitchFamily="34" charset="0"/>
                <a:cs typeface="Calibri" panose="020F0502020204030204" pitchFamily="34" charset="0"/>
              </a:rPr>
              <a:t>A normaorientált értékelés:</a:t>
            </a:r>
            <a:endParaRPr lang="hu-HU" dirty="0">
              <a:latin typeface="Calibri" panose="020F0502020204030204" pitchFamily="34" charset="0"/>
              <a:cs typeface="Calibri" panose="020F0502020204030204" pitchFamily="34" charset="0"/>
            </a:endParaRPr>
          </a:p>
          <a:p>
            <a:pPr algn="just"/>
            <a:r>
              <a:rPr lang="hu-HU" dirty="0">
                <a:latin typeface="Calibri" panose="020F0502020204030204" pitchFamily="34" charset="0"/>
                <a:cs typeface="Calibri" panose="020F0502020204030204" pitchFamily="34" charset="0"/>
              </a:rPr>
              <a:t>Az értékelési folyamatban a teljesítményeket egymáshoz vagy egy referenciacsoport átlagához viszonyíthatjuk. Ezt nevezzük normaorientált értékelésnek. Általa meg lehet határozni, hogy a vizsgált teljesítmény az alsó, a középső vagy a felső teljesítménysávba tartozik-e, és ez lehetővé teszi a </a:t>
            </a:r>
            <a:r>
              <a:rPr lang="hu-HU" b="1" dirty="0">
                <a:latin typeface="Calibri" panose="020F0502020204030204" pitchFamily="34" charset="0"/>
                <a:cs typeface="Calibri" panose="020F0502020204030204" pitchFamily="34" charset="0"/>
              </a:rPr>
              <a:t>teljesítmények rangsorolását </a:t>
            </a:r>
            <a:r>
              <a:rPr lang="hu-HU" dirty="0">
                <a:latin typeface="Calibri" panose="020F0502020204030204" pitchFamily="34" charset="0"/>
                <a:cs typeface="Calibri" panose="020F0502020204030204" pitchFamily="34" charset="0"/>
              </a:rPr>
              <a:t>egy csoporton belül.</a:t>
            </a:r>
          </a:p>
          <a:p>
            <a:r>
              <a:rPr lang="hu-HU" b="1" dirty="0" smtClean="0">
                <a:latin typeface="Calibri" panose="020F0502020204030204" pitchFamily="34" charset="0"/>
                <a:cs typeface="Calibri" panose="020F0502020204030204" pitchFamily="34" charset="0"/>
              </a:rPr>
              <a:t>A </a:t>
            </a:r>
            <a:r>
              <a:rPr lang="hu-HU" b="1" dirty="0">
                <a:latin typeface="Calibri" panose="020F0502020204030204" pitchFamily="34" charset="0"/>
                <a:cs typeface="Calibri" panose="020F0502020204030204" pitchFamily="34" charset="0"/>
              </a:rPr>
              <a:t>kritériumorientált értékelés:</a:t>
            </a:r>
            <a:endParaRPr lang="hu-HU" dirty="0">
              <a:latin typeface="Calibri" panose="020F0502020204030204" pitchFamily="34" charset="0"/>
              <a:cs typeface="Calibri" panose="020F0502020204030204" pitchFamily="34" charset="0"/>
            </a:endParaRPr>
          </a:p>
          <a:p>
            <a:pPr algn="just"/>
            <a:r>
              <a:rPr lang="hu-HU" dirty="0">
                <a:latin typeface="Calibri" panose="020F0502020204030204" pitchFamily="34" charset="0"/>
                <a:cs typeface="Calibri" panose="020F0502020204030204" pitchFamily="34" charset="0"/>
              </a:rPr>
              <a:t>A kritériumorientált értékeléskor a teljesítményt a </a:t>
            </a:r>
            <a:r>
              <a:rPr lang="hu-HU" b="1" dirty="0">
                <a:latin typeface="Calibri" panose="020F0502020204030204" pitchFamily="34" charset="0"/>
                <a:cs typeface="Calibri" panose="020F0502020204030204" pitchFamily="34" charset="0"/>
              </a:rPr>
              <a:t>követelményekből kiindulva </a:t>
            </a:r>
            <a:r>
              <a:rPr lang="hu-HU" dirty="0">
                <a:latin typeface="Calibri" panose="020F0502020204030204" pitchFamily="34" charset="0"/>
                <a:cs typeface="Calibri" panose="020F0502020204030204" pitchFamily="34" charset="0"/>
              </a:rPr>
              <a:t>és ahhoz viszonyítva határozhatjuk meg, így meg tudjuk vizsgálni, hogy a tanuló milyen szinten érte el az előre meghatározott, pontosan definiált követelményszintet. A kritériumorientált értékeléskor jellemezni tudjuk azt is, hogy a tanuló az elért szinten milyen gondolkodási műveletek elvégzésére képes. Ez alapján van lehetőség arra, hogy a diákok tudását az adott területen fejlesszük.</a:t>
            </a:r>
          </a:p>
          <a:p>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472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b="1" dirty="0">
                <a:latin typeface="Calibri" panose="020F0502020204030204" pitchFamily="34" charset="0"/>
                <a:cs typeface="Calibri" panose="020F0502020204030204" pitchFamily="34" charset="0"/>
              </a:rPr>
              <a:t>Fogalomlista</a:t>
            </a:r>
            <a:endParaRPr lang="hu-HU" dirty="0">
              <a:latin typeface="Calibri" panose="020F0502020204030204" pitchFamily="34" charset="0"/>
              <a:cs typeface="Calibri" panose="020F0502020204030204" pitchFamily="34" charset="0"/>
            </a:endParaRPr>
          </a:p>
        </p:txBody>
      </p:sp>
      <p:sp>
        <p:nvSpPr>
          <p:cNvPr id="2" name="Tartalom helye 1"/>
          <p:cNvSpPr>
            <a:spLocks noGrp="1"/>
          </p:cNvSpPr>
          <p:nvPr>
            <p:ph idx="1"/>
          </p:nvPr>
        </p:nvSpPr>
        <p:spPr>
          <a:xfrm>
            <a:off x="838200" y="1310054"/>
            <a:ext cx="10515600" cy="4366351"/>
          </a:xfrm>
        </p:spPr>
        <p:txBody>
          <a:bodyPr>
            <a:normAutofit fontScale="62500" lnSpcReduction="20000"/>
          </a:bodyPr>
          <a:lstStyle/>
          <a:p>
            <a:r>
              <a:rPr lang="hu-HU" b="1" dirty="0">
                <a:latin typeface="Calibri" panose="020F0502020204030204" pitchFamily="34" charset="0"/>
                <a:cs typeface="Calibri" panose="020F0502020204030204" pitchFamily="34" charset="0"/>
              </a:rPr>
              <a:t>Pedagógiai értékelés</a:t>
            </a:r>
            <a:r>
              <a:rPr lang="hu-HU" dirty="0">
                <a:latin typeface="Calibri" panose="020F0502020204030204" pitchFamily="34" charset="0"/>
                <a:cs typeface="Calibri" panose="020F0502020204030204" pitchFamily="34" charset="0"/>
              </a:rPr>
              <a:t>: a pedagógiai információk szervezett és differenciált visszajelentésének elmélete és gyakorlata (</a:t>
            </a:r>
            <a:r>
              <a:rPr lang="hu-HU" i="1" dirty="0">
                <a:latin typeface="Calibri" panose="020F0502020204030204" pitchFamily="34" charset="0"/>
                <a:cs typeface="Calibri" panose="020F0502020204030204" pitchFamily="34" charset="0"/>
              </a:rPr>
              <a:t>Báthory</a:t>
            </a:r>
            <a:r>
              <a:rPr lang="hu-HU" dirty="0">
                <a:latin typeface="Calibri" panose="020F0502020204030204" pitchFamily="34" charset="0"/>
                <a:cs typeface="Calibri" panose="020F0502020204030204" pitchFamily="34" charset="0"/>
              </a:rPr>
              <a:t>, 2000, 222. o.).</a:t>
            </a:r>
          </a:p>
          <a:p>
            <a:r>
              <a:rPr lang="hu-HU" b="1" dirty="0">
                <a:latin typeface="Calibri" panose="020F0502020204030204" pitchFamily="34" charset="0"/>
                <a:cs typeface="Calibri" panose="020F0502020204030204" pitchFamily="34" charset="0"/>
              </a:rPr>
              <a:t>Diagnosztikus értékelés</a:t>
            </a:r>
            <a:r>
              <a:rPr lang="hu-HU" dirty="0">
                <a:latin typeface="Calibri" panose="020F0502020204030204" pitchFamily="34" charset="0"/>
                <a:cs typeface="Calibri" panose="020F0502020204030204" pitchFamily="34" charset="0"/>
              </a:rPr>
              <a:t>: a tanár tájékoztatását szolgálja valamely nagyobb tartalmi-tematikus egység tanításának megkezdése előtt; célja a tanuló előzetes tudásának feltárása (</a:t>
            </a:r>
            <a:r>
              <a:rPr lang="hu-HU" i="1" dirty="0">
                <a:latin typeface="Calibri" panose="020F0502020204030204" pitchFamily="34" charset="0"/>
                <a:cs typeface="Calibri" panose="020F0502020204030204" pitchFamily="34" charset="0"/>
              </a:rPr>
              <a:t>Báthory</a:t>
            </a:r>
            <a:r>
              <a:rPr lang="hu-HU" dirty="0">
                <a:latin typeface="Calibri" panose="020F0502020204030204" pitchFamily="34" charset="0"/>
                <a:cs typeface="Calibri" panose="020F0502020204030204" pitchFamily="34" charset="0"/>
              </a:rPr>
              <a:t>, 2000, 233. o.).</a:t>
            </a:r>
          </a:p>
          <a:p>
            <a:r>
              <a:rPr lang="hu-HU" b="1" dirty="0">
                <a:latin typeface="Calibri" panose="020F0502020204030204" pitchFamily="34" charset="0"/>
                <a:cs typeface="Calibri" panose="020F0502020204030204" pitchFamily="34" charset="0"/>
              </a:rPr>
              <a:t>Formatív értékelés</a:t>
            </a:r>
            <a:r>
              <a:rPr lang="hu-HU" dirty="0">
                <a:latin typeface="Calibri" panose="020F0502020204030204" pitchFamily="34" charset="0"/>
                <a:cs typeface="Calibri" panose="020F0502020204030204" pitchFamily="34" charset="0"/>
              </a:rPr>
              <a:t>: a tanítási-tanulási folyamat állandó kísérője; célja a megerősítés, illetve a tanulási hibák és nehézségek differenciált feltárása, amely lehetővé teszi a javítást és a pótlást (</a:t>
            </a:r>
            <a:r>
              <a:rPr lang="hu-HU" i="1" dirty="0">
                <a:latin typeface="Calibri" panose="020F0502020204030204" pitchFamily="34" charset="0"/>
                <a:cs typeface="Calibri" panose="020F0502020204030204" pitchFamily="34" charset="0"/>
              </a:rPr>
              <a:t>Báthory</a:t>
            </a:r>
            <a:r>
              <a:rPr lang="hu-HU" dirty="0">
                <a:latin typeface="Calibri" panose="020F0502020204030204" pitchFamily="34" charset="0"/>
                <a:cs typeface="Calibri" panose="020F0502020204030204" pitchFamily="34" charset="0"/>
              </a:rPr>
              <a:t>, 2000, 233. o.).</a:t>
            </a:r>
          </a:p>
          <a:p>
            <a:r>
              <a:rPr lang="hu-HU" b="1" dirty="0" err="1">
                <a:latin typeface="Calibri" panose="020F0502020204030204" pitchFamily="34" charset="0"/>
                <a:cs typeface="Calibri" panose="020F0502020204030204" pitchFamily="34" charset="0"/>
              </a:rPr>
              <a:t>Szummatív</a:t>
            </a:r>
            <a:r>
              <a:rPr lang="hu-HU" b="1" dirty="0">
                <a:latin typeface="Calibri" panose="020F0502020204030204" pitchFamily="34" charset="0"/>
                <a:cs typeface="Calibri" panose="020F0502020204030204" pitchFamily="34" charset="0"/>
              </a:rPr>
              <a:t> értékelés</a:t>
            </a:r>
            <a:r>
              <a:rPr lang="hu-HU" dirty="0">
                <a:latin typeface="Calibri" panose="020F0502020204030204" pitchFamily="34" charset="0"/>
                <a:cs typeface="Calibri" panose="020F0502020204030204" pitchFamily="34" charset="0"/>
              </a:rPr>
              <a:t>: a tanulási folyamat nevezetes szakaszainak a befejezésekor alkalmazzák; célja a minősítés: az elért tudásállapot rögzítése, az induló tudásállapothoz, valamint a kitűzött tanulási célokhoz való viszonyítása (</a:t>
            </a:r>
            <a:r>
              <a:rPr lang="hu-HU" i="1" dirty="0">
                <a:latin typeface="Calibri" panose="020F0502020204030204" pitchFamily="34" charset="0"/>
                <a:cs typeface="Calibri" panose="020F0502020204030204" pitchFamily="34" charset="0"/>
              </a:rPr>
              <a:t>Pedagógiai Lexikon</a:t>
            </a:r>
            <a:r>
              <a:rPr lang="hu-HU" dirty="0">
                <a:latin typeface="Calibri" panose="020F0502020204030204" pitchFamily="34" charset="0"/>
                <a:cs typeface="Calibri" panose="020F0502020204030204" pitchFamily="34" charset="0"/>
              </a:rPr>
              <a:t>, szerző: Fehér Katalin).</a:t>
            </a:r>
          </a:p>
          <a:p>
            <a:r>
              <a:rPr lang="hu-HU" b="1" dirty="0">
                <a:latin typeface="Calibri" panose="020F0502020204030204" pitchFamily="34" charset="0"/>
                <a:cs typeface="Calibri" panose="020F0502020204030204" pitchFamily="34" charset="0"/>
              </a:rPr>
              <a:t>Mérés</a:t>
            </a:r>
            <a:r>
              <a:rPr lang="hu-HU" dirty="0">
                <a:latin typeface="Calibri" panose="020F0502020204030204" pitchFamily="34" charset="0"/>
                <a:cs typeface="Calibri" panose="020F0502020204030204" pitchFamily="34" charset="0"/>
              </a:rPr>
              <a:t>: olyan eljárás, amelyben a mérendő tulajdonságot egy mérőeszközön rögzített skálához illesztjük (</a:t>
            </a:r>
            <a:r>
              <a:rPr lang="hu-HU" i="1" dirty="0">
                <a:latin typeface="Calibri" panose="020F0502020204030204" pitchFamily="34" charset="0"/>
                <a:cs typeface="Calibri" panose="020F0502020204030204" pitchFamily="34" charset="0"/>
              </a:rPr>
              <a:t>Csapó</a:t>
            </a:r>
            <a:r>
              <a:rPr lang="hu-HU" dirty="0">
                <a:latin typeface="Calibri" panose="020F0502020204030204" pitchFamily="34" charset="0"/>
                <a:cs typeface="Calibri" panose="020F0502020204030204" pitchFamily="34" charset="0"/>
              </a:rPr>
              <a:t>, 2005, 41. o.); az adatgyűjtést követően </a:t>
            </a:r>
            <a:r>
              <a:rPr lang="hu-HU" dirty="0" err="1">
                <a:latin typeface="Calibri" panose="020F0502020204030204" pitchFamily="34" charset="0"/>
                <a:cs typeface="Calibri" panose="020F0502020204030204" pitchFamily="34" charset="0"/>
              </a:rPr>
              <a:t>számszerűsítjük</a:t>
            </a:r>
            <a:r>
              <a:rPr lang="hu-HU" dirty="0">
                <a:latin typeface="Calibri" panose="020F0502020204030204" pitchFamily="34" charset="0"/>
                <a:cs typeface="Calibri" panose="020F0502020204030204" pitchFamily="34" charset="0"/>
              </a:rPr>
              <a:t> a tanuló viselkedését, produktumát előre meghatározott kritériumok és szempontok szerint (</a:t>
            </a:r>
            <a:r>
              <a:rPr lang="hu-HU" i="1" dirty="0">
                <a:latin typeface="Calibri" panose="020F0502020204030204" pitchFamily="34" charset="0"/>
                <a:cs typeface="Calibri" panose="020F0502020204030204" pitchFamily="34" charset="0"/>
              </a:rPr>
              <a:t>Báthory</a:t>
            </a:r>
            <a:r>
              <a:rPr lang="hu-HU" dirty="0">
                <a:latin typeface="Calibri" panose="020F0502020204030204" pitchFamily="34" charset="0"/>
                <a:cs typeface="Calibri" panose="020F0502020204030204" pitchFamily="34" charset="0"/>
              </a:rPr>
              <a:t>, 2000, 227. o.).</a:t>
            </a:r>
          </a:p>
          <a:p>
            <a:r>
              <a:rPr lang="hu-HU" b="1" dirty="0">
                <a:latin typeface="Calibri" panose="020F0502020204030204" pitchFamily="34" charset="0"/>
                <a:cs typeface="Calibri" panose="020F0502020204030204" pitchFamily="34" charset="0"/>
              </a:rPr>
              <a:t>Normaorientált</a:t>
            </a:r>
            <a:r>
              <a:rPr lang="hu-HU" dirty="0">
                <a:latin typeface="Calibri" panose="020F0502020204030204" pitchFamily="34" charset="0"/>
                <a:cs typeface="Calibri" panose="020F0502020204030204" pitchFamily="34" charset="0"/>
              </a:rPr>
              <a:t> </a:t>
            </a:r>
            <a:r>
              <a:rPr lang="hu-HU" b="1" dirty="0">
                <a:latin typeface="Calibri" panose="020F0502020204030204" pitchFamily="34" charset="0"/>
                <a:cs typeface="Calibri" panose="020F0502020204030204" pitchFamily="34" charset="0"/>
              </a:rPr>
              <a:t>értékelés</a:t>
            </a:r>
            <a:r>
              <a:rPr lang="hu-HU" dirty="0">
                <a:latin typeface="Calibri" panose="020F0502020204030204" pitchFamily="34" charset="0"/>
                <a:cs typeface="Calibri" panose="020F0502020204030204" pitchFamily="34" charset="0"/>
              </a:rPr>
              <a:t>: olyan értékelési eljárás, amelyben a tanulók teljesítményeit egy populáció teljesítményének átlagához (norma) viszonyítják (</a:t>
            </a:r>
            <a:r>
              <a:rPr lang="hu-HU" i="1" dirty="0">
                <a:latin typeface="Calibri" panose="020F0502020204030204" pitchFamily="34" charset="0"/>
                <a:cs typeface="Calibri" panose="020F0502020204030204" pitchFamily="34" charset="0"/>
              </a:rPr>
              <a:t>Báthory</a:t>
            </a:r>
            <a:r>
              <a:rPr lang="hu-HU" dirty="0">
                <a:latin typeface="Calibri" panose="020F0502020204030204" pitchFamily="34" charset="0"/>
                <a:cs typeface="Calibri" panose="020F0502020204030204" pitchFamily="34" charset="0"/>
              </a:rPr>
              <a:t>, 2000, 233. o.).</a:t>
            </a:r>
          </a:p>
          <a:p>
            <a:r>
              <a:rPr lang="hu-HU" b="1" dirty="0">
                <a:latin typeface="Calibri" panose="020F0502020204030204" pitchFamily="34" charset="0"/>
                <a:cs typeface="Calibri" panose="020F0502020204030204" pitchFamily="34" charset="0"/>
              </a:rPr>
              <a:t>Kritériumorientált</a:t>
            </a:r>
            <a:r>
              <a:rPr lang="hu-HU" dirty="0">
                <a:latin typeface="Calibri" panose="020F0502020204030204" pitchFamily="34" charset="0"/>
                <a:cs typeface="Calibri" panose="020F0502020204030204" pitchFamily="34" charset="0"/>
              </a:rPr>
              <a:t> </a:t>
            </a:r>
            <a:r>
              <a:rPr lang="hu-HU" b="1" dirty="0">
                <a:latin typeface="Calibri" panose="020F0502020204030204" pitchFamily="34" charset="0"/>
                <a:cs typeface="Calibri" panose="020F0502020204030204" pitchFamily="34" charset="0"/>
              </a:rPr>
              <a:t>értékelés</a:t>
            </a:r>
            <a:r>
              <a:rPr lang="hu-HU" dirty="0">
                <a:latin typeface="Calibri" panose="020F0502020204030204" pitchFamily="34" charset="0"/>
                <a:cs typeface="Calibri" panose="020F0502020204030204" pitchFamily="34" charset="0"/>
              </a:rPr>
              <a:t>: olyan értékelési eljárás, amelyben a tanulók teljesítményeit a tanulási követelményekből kiindulva, azokhoz viszonyítva határozzák meg (</a:t>
            </a:r>
            <a:r>
              <a:rPr lang="hu-HU" i="1" dirty="0">
                <a:latin typeface="Calibri" panose="020F0502020204030204" pitchFamily="34" charset="0"/>
                <a:cs typeface="Calibri" panose="020F0502020204030204" pitchFamily="34" charset="0"/>
              </a:rPr>
              <a:t>Báthory</a:t>
            </a:r>
            <a:r>
              <a:rPr lang="hu-HU" dirty="0">
                <a:latin typeface="Calibri" panose="020F0502020204030204" pitchFamily="34" charset="0"/>
                <a:cs typeface="Calibri" panose="020F0502020204030204" pitchFamily="34" charset="0"/>
              </a:rPr>
              <a:t>, 2000, 233. o</a:t>
            </a:r>
            <a:r>
              <a:rPr lang="hu-HU" dirty="0" smtClean="0">
                <a:latin typeface="Calibri" panose="020F0502020204030204" pitchFamily="34" charset="0"/>
                <a:cs typeface="Calibri" panose="020F0502020204030204" pitchFamily="34" charset="0"/>
              </a:rPr>
              <a:t>.).</a:t>
            </a:r>
            <a:endParaRPr lang="hu-HU" dirty="0"/>
          </a:p>
        </p:txBody>
      </p:sp>
    </p:spTree>
    <p:extLst>
      <p:ext uri="{BB962C8B-B14F-4D97-AF65-F5344CB8AC3E}">
        <p14:creationId xmlns:p14="http://schemas.microsoft.com/office/powerpoint/2010/main" val="2120031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smtClean="0">
                <a:latin typeface="Calibri" panose="020F0502020204030204" pitchFamily="34" charset="0"/>
                <a:cs typeface="Calibri" panose="020F0502020204030204" pitchFamily="34" charset="0"/>
              </a:rPr>
              <a:t>Mérések</a:t>
            </a:r>
            <a:endParaRPr lang="hu-HU" dirty="0">
              <a:latin typeface="Calibri" panose="020F0502020204030204" pitchFamily="34" charset="0"/>
              <a:cs typeface="Calibri" panose="020F0502020204030204" pitchFamily="34" charset="0"/>
            </a:endParaRPr>
          </a:p>
        </p:txBody>
      </p:sp>
      <p:sp>
        <p:nvSpPr>
          <p:cNvPr id="2" name="Tartalom helye 1"/>
          <p:cNvSpPr>
            <a:spLocks noGrp="1"/>
          </p:cNvSpPr>
          <p:nvPr>
            <p:ph idx="1"/>
          </p:nvPr>
        </p:nvSpPr>
        <p:spPr>
          <a:xfrm>
            <a:off x="838200" y="1506071"/>
            <a:ext cx="10515600" cy="4491318"/>
          </a:xfrm>
        </p:spPr>
        <p:txBody>
          <a:bodyPr>
            <a:normAutofit fontScale="62500" lnSpcReduction="20000"/>
          </a:bodyPr>
          <a:lstStyle/>
          <a:p>
            <a:pPr algn="just"/>
            <a:r>
              <a:rPr lang="hu-HU" b="1" dirty="0" smtClean="0">
                <a:latin typeface="Calibri" panose="020F0502020204030204" pitchFamily="34" charset="0"/>
                <a:cs typeface="Calibri" panose="020F0502020204030204" pitchFamily="34" charset="0"/>
              </a:rPr>
              <a:t>OKM </a:t>
            </a:r>
          </a:p>
          <a:p>
            <a:pPr algn="just"/>
            <a:r>
              <a:rPr lang="hu-HU" dirty="0" smtClean="0">
                <a:latin typeface="Calibri" panose="020F0502020204030204" pitchFamily="34" charset="0"/>
                <a:cs typeface="Calibri" panose="020F0502020204030204" pitchFamily="34" charset="0"/>
              </a:rPr>
              <a:t>A </a:t>
            </a:r>
            <a:r>
              <a:rPr lang="hu-HU" dirty="0">
                <a:latin typeface="Calibri" panose="020F0502020204030204" pitchFamily="34" charset="0"/>
                <a:cs typeface="Calibri" panose="020F0502020204030204" pitchFamily="34" charset="0"/>
              </a:rPr>
              <a:t>6., 8. és 10. évfolyamos tanulók </a:t>
            </a:r>
            <a:r>
              <a:rPr lang="hu-HU" dirty="0" smtClean="0">
                <a:latin typeface="Calibri" panose="020F0502020204030204" pitchFamily="34" charset="0"/>
                <a:cs typeface="Calibri" panose="020F0502020204030204" pitchFamily="34" charset="0"/>
              </a:rPr>
              <a:t>körében felméri </a:t>
            </a:r>
            <a:r>
              <a:rPr lang="hu-HU" dirty="0">
                <a:latin typeface="Calibri" panose="020F0502020204030204" pitchFamily="34" charset="0"/>
                <a:cs typeface="Calibri" panose="020F0502020204030204" pitchFamily="34" charset="0"/>
              </a:rPr>
              <a:t>a szövegértési képességeket és a matematikai eszköztudást. </a:t>
            </a:r>
            <a:endParaRPr lang="hu-HU" dirty="0" smtClean="0">
              <a:latin typeface="Calibri" panose="020F0502020204030204" pitchFamily="34" charset="0"/>
              <a:cs typeface="Calibri" panose="020F0502020204030204" pitchFamily="34" charset="0"/>
            </a:endParaRPr>
          </a:p>
          <a:p>
            <a:pPr algn="just"/>
            <a:r>
              <a:rPr lang="hu-HU" b="1" dirty="0" smtClean="0">
                <a:latin typeface="Calibri" panose="020F0502020204030204" pitchFamily="34" charset="0"/>
                <a:cs typeface="Calibri" panose="020F0502020204030204" pitchFamily="34" charset="0"/>
              </a:rPr>
              <a:t>NETFIT</a:t>
            </a:r>
          </a:p>
          <a:p>
            <a:pPr algn="just"/>
            <a:r>
              <a:rPr lang="fr-FR" dirty="0" smtClean="0">
                <a:latin typeface="Calibri" panose="020F0502020204030204" pitchFamily="34" charset="0"/>
                <a:cs typeface="Calibri" panose="020F0502020204030204" pitchFamily="34" charset="0"/>
              </a:rPr>
              <a:t>A </a:t>
            </a:r>
            <a:r>
              <a:rPr lang="fr-FR" dirty="0">
                <a:latin typeface="Calibri" panose="020F0502020204030204" pitchFamily="34" charset="0"/>
                <a:cs typeface="Calibri" panose="020F0502020204030204" pitchFamily="34" charset="0"/>
              </a:rPr>
              <a:t>fizikai fittségi </a:t>
            </a:r>
            <a:r>
              <a:rPr lang="fr-FR" dirty="0" smtClean="0">
                <a:latin typeface="Calibri" panose="020F0502020204030204" pitchFamily="34" charset="0"/>
                <a:cs typeface="Calibri" panose="020F0502020204030204" pitchFamily="34" charset="0"/>
              </a:rPr>
              <a:t>mérés</a:t>
            </a:r>
            <a:endParaRPr lang="hu-HU" dirty="0" smtClean="0">
              <a:latin typeface="Calibri" panose="020F0502020204030204" pitchFamily="34" charset="0"/>
              <a:cs typeface="Calibri" panose="020F0502020204030204" pitchFamily="34" charset="0"/>
            </a:endParaRPr>
          </a:p>
          <a:p>
            <a:pPr algn="just"/>
            <a:r>
              <a:rPr lang="hu-HU" b="1" dirty="0" smtClean="0">
                <a:latin typeface="Calibri" panose="020F0502020204030204" pitchFamily="34" charset="0"/>
                <a:cs typeface="Calibri" panose="020F0502020204030204" pitchFamily="34" charset="0"/>
              </a:rPr>
              <a:t>DIFER </a:t>
            </a:r>
          </a:p>
          <a:p>
            <a:pPr algn="just"/>
            <a:r>
              <a:rPr lang="hu-HU" dirty="0">
                <a:latin typeface="Calibri" panose="020F0502020204030204" pitchFamily="34" charset="0"/>
                <a:cs typeface="Calibri" panose="020F0502020204030204" pitchFamily="34" charset="0"/>
              </a:rPr>
              <a:t>A Diagnosztikus fejlődésvizsgáló rendszer (</a:t>
            </a:r>
            <a:r>
              <a:rPr lang="hu-HU" dirty="0" err="1">
                <a:latin typeface="Calibri" panose="020F0502020204030204" pitchFamily="34" charset="0"/>
                <a:cs typeface="Calibri" panose="020F0502020204030204" pitchFamily="34" charset="0"/>
              </a:rPr>
              <a:t>Difer</a:t>
            </a:r>
            <a:r>
              <a:rPr lang="hu-HU" dirty="0">
                <a:latin typeface="Calibri" panose="020F0502020204030204" pitchFamily="34" charset="0"/>
                <a:cs typeface="Calibri" panose="020F0502020204030204" pitchFamily="34" charset="0"/>
              </a:rPr>
              <a:t>) a kisiskolás életkorban, az iskolai előrehaladás szempontjából kritikus elemi készségek (írásmozgás-koordináció készsége, beszédhallgatás készsége, relációszókincs, elemi számolás, tapasztalati következtetés, tapasztalati összefüggés-megértés, </a:t>
            </a:r>
            <a:r>
              <a:rPr lang="hu-HU" dirty="0" err="1">
                <a:latin typeface="Calibri" panose="020F0502020204030204" pitchFamily="34" charset="0"/>
                <a:cs typeface="Calibri" panose="020F0502020204030204" pitchFamily="34" charset="0"/>
              </a:rPr>
              <a:t>szocialitás</a:t>
            </a:r>
            <a:r>
              <a:rPr lang="hu-HU" dirty="0">
                <a:latin typeface="Calibri" panose="020F0502020204030204" pitchFamily="34" charset="0"/>
                <a:cs typeface="Calibri" panose="020F0502020204030204" pitchFamily="34" charset="0"/>
              </a:rPr>
              <a:t>) diagnosztikus értékelésére alkalmas tesztrendszer.</a:t>
            </a:r>
            <a:endParaRPr lang="hu-HU" dirty="0" smtClean="0">
              <a:latin typeface="Calibri" panose="020F0502020204030204" pitchFamily="34" charset="0"/>
              <a:cs typeface="Calibri" panose="020F0502020204030204" pitchFamily="34" charset="0"/>
            </a:endParaRPr>
          </a:p>
          <a:p>
            <a:pPr algn="just"/>
            <a:r>
              <a:rPr lang="hu-HU" b="1" dirty="0" smtClean="0">
                <a:latin typeface="Calibri" panose="020F0502020204030204" pitchFamily="34" charset="0"/>
                <a:cs typeface="Calibri" panose="020F0502020204030204" pitchFamily="34" charset="0"/>
              </a:rPr>
              <a:t>PISA</a:t>
            </a:r>
          </a:p>
          <a:p>
            <a:pPr algn="just"/>
            <a:r>
              <a:rPr lang="hu-HU" dirty="0">
                <a:latin typeface="Calibri" panose="020F0502020204030204" pitchFamily="34" charset="0"/>
                <a:cs typeface="Calibri" panose="020F0502020204030204" pitchFamily="34" charset="0"/>
              </a:rPr>
              <a:t>A PISA (Programme </a:t>
            </a:r>
            <a:r>
              <a:rPr lang="hu-HU" dirty="0" err="1">
                <a:latin typeface="Calibri" panose="020F0502020204030204" pitchFamily="34" charset="0"/>
                <a:cs typeface="Calibri" panose="020F0502020204030204" pitchFamily="34" charset="0"/>
              </a:rPr>
              <a:t>for</a:t>
            </a:r>
            <a:r>
              <a:rPr lang="hu-HU" dirty="0">
                <a:latin typeface="Calibri" panose="020F0502020204030204" pitchFamily="34" charset="0"/>
                <a:cs typeface="Calibri" panose="020F0502020204030204" pitchFamily="34" charset="0"/>
              </a:rPr>
              <a:t> International </a:t>
            </a:r>
            <a:r>
              <a:rPr lang="hu-HU" dirty="0" err="1">
                <a:latin typeface="Calibri" panose="020F0502020204030204" pitchFamily="34" charset="0"/>
                <a:cs typeface="Calibri" panose="020F0502020204030204" pitchFamily="34" charset="0"/>
              </a:rPr>
              <a:t>Student</a:t>
            </a:r>
            <a:r>
              <a:rPr lang="hu-HU" dirty="0">
                <a:latin typeface="Calibri" panose="020F0502020204030204" pitchFamily="34" charset="0"/>
                <a:cs typeface="Calibri" panose="020F0502020204030204" pitchFamily="34" charset="0"/>
              </a:rPr>
              <a:t> </a:t>
            </a:r>
            <a:r>
              <a:rPr lang="hu-HU" dirty="0" err="1">
                <a:latin typeface="Calibri" panose="020F0502020204030204" pitchFamily="34" charset="0"/>
                <a:cs typeface="Calibri" panose="020F0502020204030204" pitchFamily="34" charset="0"/>
              </a:rPr>
              <a:t>Assessment</a:t>
            </a:r>
            <a:r>
              <a:rPr lang="hu-HU" dirty="0">
                <a:latin typeface="Calibri" panose="020F0502020204030204" pitchFamily="34" charset="0"/>
                <a:cs typeface="Calibri" panose="020F0502020204030204" pitchFamily="34" charset="0"/>
              </a:rPr>
              <a:t>) vizsgálat célja annak felmérése, hogy a közoktatás kereteit hamarosan elhagyó 15 éves tanulók milyen mértékben rendelkeznek azokkal az alapvető ismeretekkel, amelyek a mindennapi életben való boldoguláshoz, a továbbtanuláshoz vagy a munkába álláshoz szükségesek</a:t>
            </a:r>
            <a:r>
              <a:rPr lang="hu-HU" dirty="0" smtClean="0">
                <a:latin typeface="Calibri" panose="020F0502020204030204" pitchFamily="34" charset="0"/>
                <a:cs typeface="Calibri" panose="020F0502020204030204" pitchFamily="34" charset="0"/>
              </a:rPr>
              <a:t>.</a:t>
            </a:r>
          </a:p>
          <a:p>
            <a:pPr algn="just"/>
            <a:r>
              <a:rPr lang="hu-HU" dirty="0" smtClean="0">
                <a:latin typeface="Calibri" panose="020F0502020204030204" pitchFamily="34" charset="0"/>
                <a:cs typeface="Calibri" panose="020F0502020204030204" pitchFamily="34" charset="0"/>
              </a:rPr>
              <a:t>Egyéb nemzetközi mérések</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583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egyéni sém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_ppt_sablon_16x9_magyar.potx" id="{DF11F7EF-FE2C-4B4D-9394-E364A32DDF2F}" vid="{98D32811-77AD-42DB-827C-6D395B1956D8}"/>
    </a:ext>
  </a:extLst>
</a:theme>
</file>

<file path=docProps/app.xml><?xml version="1.0" encoding="utf-8"?>
<Properties xmlns="http://schemas.openxmlformats.org/officeDocument/2006/extended-properties" xmlns:vt="http://schemas.openxmlformats.org/officeDocument/2006/docPropsVTypes">
  <TotalTime>943</TotalTime>
  <Words>2107</Words>
  <Application>Microsoft Office PowerPoint</Application>
  <PresentationFormat>Szélesvásznú</PresentationFormat>
  <Paragraphs>298</Paragraphs>
  <Slides>36</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36</vt:i4>
      </vt:variant>
    </vt:vector>
  </HeadingPairs>
  <TitlesOfParts>
    <vt:vector size="43" baseType="lpstr">
      <vt:lpstr>Arial</vt:lpstr>
      <vt:lpstr>Calibri</vt:lpstr>
      <vt:lpstr>Times New Roman</vt:lpstr>
      <vt:lpstr>Verdana</vt:lpstr>
      <vt:lpstr>Wingdings</vt:lpstr>
      <vt:lpstr>1_Office-téma</vt:lpstr>
      <vt:lpstr>Munkalap</vt:lpstr>
      <vt:lpstr>Mérés-értékelés, digitális mérés</vt:lpstr>
      <vt:lpstr>A pedagógiai értékelés</vt:lpstr>
      <vt:lpstr>Értékelés = szervezett módon történő információgyűjtés</vt:lpstr>
      <vt:lpstr>Miért és mit akarunk értékelni…</vt:lpstr>
      <vt:lpstr>Hogyan, kikkel, mivel értékeljünk?</vt:lpstr>
      <vt:lpstr>A mérőeszközök jóságmutatói:  objektivitás, reliabilitás, validitás</vt:lpstr>
      <vt:lpstr>Norma- vagy kritérium orientált értékelés</vt:lpstr>
      <vt:lpstr>Fogalomlista</vt:lpstr>
      <vt:lpstr>Mérések</vt:lpstr>
      <vt:lpstr>OKM mérések 2001-től</vt:lpstr>
      <vt:lpstr>Az OKM egy tükör…</vt:lpstr>
      <vt:lpstr>Az intézkedési terv tartalma</vt:lpstr>
      <vt:lpstr>Tanulókra vonatkozó intézkedések</vt:lpstr>
      <vt:lpstr>A pedagógusokra vonatkozó feladatok</vt:lpstr>
      <vt:lpstr>Az intézményvezetésre vonatkozó feladatok</vt:lpstr>
      <vt:lpstr>Cselekvési terv – cél: érzékelhető javulás</vt:lpstr>
      <vt:lpstr>Az eredmények feldolgozása</vt:lpstr>
      <vt:lpstr>Feladattípusok, képességszintek 1-7</vt:lpstr>
      <vt:lpstr>Az Országos kompetenciamérés szövegértési feladatsorainak tesztmátrixa</vt:lpstr>
      <vt:lpstr>I. Létszámadatok, átlageredmények, képességeloszlás… - adatok/számok</vt:lpstr>
      <vt:lpstr>II. Mutatók</vt:lpstr>
      <vt:lpstr>OKM FIT - az eredmények elemzése </vt:lpstr>
      <vt:lpstr>PowerPoint-bemutató</vt:lpstr>
      <vt:lpstr>PowerPoint-bemutató</vt:lpstr>
      <vt:lpstr>Elemzés: A helyzet javítására tett eddigi erőfeszítések, további stratégia…</vt:lpstr>
      <vt:lpstr>RJR modell</vt:lpstr>
      <vt:lpstr>Stratégia</vt:lpstr>
      <vt:lpstr>Gyakorlás: mindenki, minden órán</vt:lpstr>
      <vt:lpstr>A szövegfeldolgozás lépései</vt:lpstr>
      <vt:lpstr>Matematika</vt:lpstr>
      <vt:lpstr>Szövegértés</vt:lpstr>
      <vt:lpstr>Ötletbörze </vt:lpstr>
      <vt:lpstr>Digitális mérés 2022/2023</vt:lpstr>
      <vt:lpstr>Kimeneti mérések</vt:lpstr>
      <vt:lpstr>Lemorzsolódás 2022</vt:lpstr>
      <vt:lpstr>Köszönöm a figyelmet!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Tomasovszky Edit</dc:creator>
  <cp:lastModifiedBy>Tomasovszky Edit</cp:lastModifiedBy>
  <cp:revision>113</cp:revision>
  <dcterms:created xsi:type="dcterms:W3CDTF">2022-08-22T20:35:00Z</dcterms:created>
  <dcterms:modified xsi:type="dcterms:W3CDTF">2022-10-12T14:11:43Z</dcterms:modified>
</cp:coreProperties>
</file>